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1" r:id="rId6"/>
    <p:sldId id="260" r:id="rId7"/>
    <p:sldId id="264" r:id="rId8"/>
    <p:sldId id="265" r:id="rId9"/>
    <p:sldId id="266" r:id="rId10"/>
    <p:sldId id="268" r:id="rId11"/>
    <p:sldId id="269" r:id="rId12"/>
    <p:sldId id="267" r:id="rId13"/>
    <p:sldId id="270" r:id="rId14"/>
    <p:sldId id="271" r:id="rId15"/>
    <p:sldId id="272" r:id="rId16"/>
    <p:sldId id="274" r:id="rId17"/>
    <p:sldId id="27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1AF"/>
    <a:srgbClr val="3A795F"/>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92"/>
        <p:guide pos="385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hyperlink" Target="https://rxlibra.com/" TargetMode="Externa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6.xml"/><Relationship Id="rId5" Type="http://schemas.openxmlformats.org/officeDocument/2006/relationships/image" Target="../media/image15.jpe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file:///C:\Users\won\AppData\Local\Temp\wps\INetCache\7e1c5ccfa22534e6bbd073247038d8b3" TargetMode="Externa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file:///C:\Users\won\AppData\Local\Temp\wps\INetCache\7e1c5ccfa22534e6bbd073247038d8b3" TargetMode="Externa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8.xml"/><Relationship Id="rId3" Type="http://schemas.openxmlformats.org/officeDocument/2006/relationships/image" Target="../media/image18.png"/><Relationship Id="rId2" Type="http://schemas.openxmlformats.org/officeDocument/2006/relationships/image" Target="file:///C:\Users\won\AppData\Local\Temp\wps\INetCache\7e1c5ccfa22534e6bbd073247038d8b3" TargetMode="Externa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image" Target="../media/image20.jpeg"/><Relationship Id="rId3" Type="http://schemas.openxmlformats.org/officeDocument/2006/relationships/image" Target="file:///C:\Users\won\AppData\Local\Temp\wps\INetCache\7e1c5ccfa22534e6bbd073247038d8b3" TargetMode="External"/><Relationship Id="rId2" Type="http://schemas.openxmlformats.org/officeDocument/2006/relationships/image" Target="../media/image12.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80.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file:///C:\Users\won\AppData\Local\Temp\wps\INetCache\7e1c5ccfa22534e6bbd073247038d8b3" TargetMode="Externa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1.xml"/><Relationship Id="rId5" Type="http://schemas.openxmlformats.org/officeDocument/2006/relationships/image" Target="../media/image27.jpeg"/><Relationship Id="rId4" Type="http://schemas.openxmlformats.org/officeDocument/2006/relationships/image" Target="../media/image26.png"/><Relationship Id="rId3" Type="http://schemas.openxmlformats.org/officeDocument/2006/relationships/image" Target="file:///C:\Users\won\AppData\Local\Temp\wps\INetCache\7e1c5ccfa22534e6bbd073247038d8b3" TargetMode="External"/><Relationship Id="rId2" Type="http://schemas.openxmlformats.org/officeDocument/2006/relationships/image" Target="../media/image12.jpe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29.jpe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2.jpeg"/><Relationship Id="rId2" Type="http://schemas.openxmlformats.org/officeDocument/2006/relationships/hyperlink" Target="https://earth.google.com/web/@17.61199029,102.20701018,55.60566174a,613810.06907702d,35y,-0h,0t,0r/data=CkoaSBJCCiUweDMxMjQ2ODg2MDZlZDdiMjE6MHgxZjkzYjE4NjE4YzFlZWRmKhnmsLjnj40K4Lqn4Lq94LqH4LqI4Lqx4LqZGAIgAQ" TargetMode="Externa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normAutofit/>
          </a:bodyPr>
          <a:p>
            <a:r>
              <a:rPr lang="zh-CN" altLang="en-US" sz="6600">
                <a:ln>
                  <a:solidFill>
                    <a:srgbClr val="3A795F"/>
                  </a:solidFill>
                </a:ln>
                <a:solidFill>
                  <a:srgbClr val="F7E1AF"/>
                </a:solidFill>
                <a:effectLst>
                  <a:outerShdw blurRad="38100" dist="38100" dir="2700000" algn="tl">
                    <a:srgbClr val="000000">
                      <a:alpha val="43137"/>
                    </a:srgbClr>
                  </a:outerShdw>
                </a:effectLst>
                <a:latin typeface="Arial Black" panose="020B0A04020102020204" charset="0"/>
                <a:ea typeface="方正粗黑宋简体" panose="02000000000000000000" charset="-122"/>
                <a:cs typeface="Arial Black" panose="020B0A04020102020204" charset="0"/>
                <a:sym typeface="+mn-ea"/>
              </a:rPr>
              <a:t>How to enter the global market？</a:t>
            </a:r>
            <a:endParaRPr lang="zh-CN" altLang="en-US" sz="6600">
              <a:ln>
                <a:solidFill>
                  <a:srgbClr val="3A795F"/>
                </a:solidFill>
              </a:ln>
              <a:solidFill>
                <a:srgbClr val="F7E1AF"/>
              </a:solidFill>
              <a:effectLst>
                <a:outerShdw blurRad="38100" dist="38100" dir="2700000" algn="tl">
                  <a:srgbClr val="000000">
                    <a:alpha val="43137"/>
                  </a:srgbClr>
                </a:outerShdw>
              </a:effectLst>
              <a:latin typeface="Arial Black" panose="020B0A04020102020204" charset="0"/>
              <a:ea typeface="方正粗黑宋简体" panose="02000000000000000000" charset="-122"/>
              <a:cs typeface="Arial Black" panose="020B0A04020102020204" charset="0"/>
              <a:sym typeface="+mn-ea"/>
            </a:endParaRPr>
          </a:p>
        </p:txBody>
      </p:sp>
      <p:sp>
        <p:nvSpPr>
          <p:cNvPr id="3" name="副标题 2"/>
          <p:cNvSpPr>
            <a:spLocks noGrp="1"/>
          </p:cNvSpPr>
          <p:nvPr>
            <p:ph type="subTitle" idx="1"/>
            <p:custDataLst>
              <p:tags r:id="rId2"/>
            </p:custDataLst>
          </p:nvPr>
        </p:nvSpPr>
        <p:spPr/>
        <p:txBody>
          <a:bodyPr>
            <a:normAutofit fontScale="60000"/>
          </a:bodyPr>
          <a:p>
            <a:r>
              <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FSDL Public Course</a:t>
            </a:r>
            <a:endParaRPr lang="zh-CN" altLang="en-US"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a:p>
            <a:r>
              <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L</a:t>
            </a:r>
            <a:r>
              <a:rPr lang="zh-CN" altLang="en-US"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ecturer：</a:t>
            </a:r>
            <a:r>
              <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Spencer Won</a:t>
            </a:r>
            <a:endPar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endParaRPr>
          </a:p>
          <a:p>
            <a:r>
              <a:rPr lang="en-US"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Support </a:t>
            </a:r>
            <a:r>
              <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From</a:t>
            </a:r>
            <a:r>
              <a:rPr lang="zh-CN" altLang="en-US"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a:t>
            </a:r>
            <a:r>
              <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hlinkClick r:id="rId3" action="ppaction://hlinkfile"/>
              </a:rPr>
              <a:t>RxLibra.com</a:t>
            </a:r>
            <a:endPar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hlinkClick r:id="rId3" action="ppaction://hlinkfile"/>
            </a:endParaRPr>
          </a:p>
          <a:p>
            <a:r>
              <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FSDL</a:t>
            </a:r>
            <a:r>
              <a:rPr lang="zh-CN" altLang="en-US"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a:t>
            </a:r>
            <a:r>
              <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FoundationStone Develpment for Laos</a:t>
            </a:r>
            <a:endPar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a:p>
            <a:endParaRPr lang="en-US" altLang="zh-CN" sz="2000">
              <a:ln>
                <a:solidFill>
                  <a:srgbClr val="F7E1AF"/>
                </a:solidFill>
              </a:ln>
              <a:solidFill>
                <a:srgbClr val="3A795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H3</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find customers</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zh-CN" altLang="en-US"/>
          </a:p>
        </p:txBody>
      </p:sp>
      <p:pic>
        <p:nvPicPr>
          <p:cNvPr id="107" name="图片 106"/>
          <p:cNvPicPr/>
          <p:nvPr/>
        </p:nvPicPr>
        <p:blipFill>
          <a:blip r:embed="rId1" r:link="rId2"/>
          <a:stretch>
            <a:fillRect/>
          </a:stretch>
        </p:blipFill>
        <p:spPr>
          <a:xfrm>
            <a:off x="6096000" y="3429000"/>
            <a:ext cx="0" cy="0"/>
          </a:xfrm>
          <a:prstGeom prst="rect">
            <a:avLst/>
          </a:prstGeom>
          <a:noFill/>
          <a:ln w="9525">
            <a:noFill/>
          </a:ln>
        </p:spPr>
      </p:pic>
      <p:pic>
        <p:nvPicPr>
          <p:cNvPr id="108" name="图片 107"/>
          <p:cNvPicPr/>
          <p:nvPr/>
        </p:nvPicPr>
        <p:blipFill>
          <a:blip r:embed="rId1" r:link="rId2"/>
          <a:stretch>
            <a:fillRect/>
          </a:stretch>
        </p:blipFill>
        <p:spPr>
          <a:xfrm>
            <a:off x="6096000" y="3429000"/>
            <a:ext cx="0" cy="0"/>
          </a:xfrm>
          <a:prstGeom prst="rect">
            <a:avLst/>
          </a:prstGeom>
          <a:noFill/>
          <a:ln w="9525">
            <a:noFill/>
          </a:ln>
        </p:spPr>
      </p:pic>
      <p:grpSp>
        <p:nvGrpSpPr>
          <p:cNvPr id="6" name="组合 5"/>
          <p:cNvGrpSpPr/>
          <p:nvPr/>
        </p:nvGrpSpPr>
        <p:grpSpPr>
          <a:xfrm>
            <a:off x="6651625" y="481330"/>
            <a:ext cx="5421630" cy="6376035"/>
            <a:chOff x="1972" y="674"/>
            <a:chExt cx="8538" cy="10041"/>
          </a:xfrm>
        </p:grpSpPr>
        <p:pic>
          <p:nvPicPr>
            <p:cNvPr id="3" name="图片 2" descr="图片2"/>
            <p:cNvPicPr>
              <a:picLocks noChangeAspect="1"/>
            </p:cNvPicPr>
            <p:nvPr/>
          </p:nvPicPr>
          <p:blipFill>
            <a:blip r:embed="rId3">
              <a:clrChange>
                <a:clrFrom>
                  <a:srgbClr val="EFEFF1">
                    <a:alpha val="100000"/>
                  </a:srgbClr>
                </a:clrFrom>
                <a:clrTo>
                  <a:srgbClr val="EFEFF1">
                    <a:alpha val="100000"/>
                    <a:alpha val="0"/>
                  </a:srgbClr>
                </a:clrTo>
              </a:clrChange>
            </a:blip>
            <a:srcRect l="1928" t="7156" r="1045" b="7156"/>
            <a:stretch>
              <a:fillRect/>
            </a:stretch>
          </p:blipFill>
          <p:spPr>
            <a:xfrm>
              <a:off x="2000" y="674"/>
              <a:ext cx="7801" cy="3209"/>
            </a:xfrm>
            <a:prstGeom prst="rect">
              <a:avLst/>
            </a:prstGeom>
          </p:spPr>
        </p:pic>
        <p:pic>
          <p:nvPicPr>
            <p:cNvPr id="7" name="图片 6" descr="图片3"/>
            <p:cNvPicPr>
              <a:picLocks noChangeAspect="1"/>
            </p:cNvPicPr>
            <p:nvPr/>
          </p:nvPicPr>
          <p:blipFill>
            <a:blip r:embed="rId4">
              <a:clrChange>
                <a:clrFrom>
                  <a:srgbClr val="FFFFFF">
                    <a:alpha val="100000"/>
                  </a:srgbClr>
                </a:clrFrom>
                <a:clrTo>
                  <a:srgbClr val="FFFFFF">
                    <a:alpha val="100000"/>
                    <a:alpha val="0"/>
                  </a:srgbClr>
                </a:clrTo>
              </a:clrChange>
            </a:blip>
            <a:srcRect l="1435" t="1845" r="2079" b="2672"/>
            <a:stretch>
              <a:fillRect/>
            </a:stretch>
          </p:blipFill>
          <p:spPr>
            <a:xfrm>
              <a:off x="1972" y="4141"/>
              <a:ext cx="8539" cy="6574"/>
            </a:xfrm>
            <a:prstGeom prst="rect">
              <a:avLst/>
            </a:prstGeom>
          </p:spPr>
        </p:pic>
      </p:grpSp>
      <p:sp>
        <p:nvSpPr>
          <p:cNvPr id="5" name="矩形 4"/>
          <p:cNvSpPr/>
          <p:nvPr/>
        </p:nvSpPr>
        <p:spPr>
          <a:xfrm>
            <a:off x="3789680" y="5139055"/>
            <a:ext cx="2487930" cy="152209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The Plan</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0"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 What to do first, then what to do second?</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8" name="矩形 7"/>
          <p:cNvSpPr/>
          <p:nvPr/>
        </p:nvSpPr>
        <p:spPr>
          <a:xfrm>
            <a:off x="1230630" y="582930"/>
            <a:ext cx="5046980" cy="68262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Weekly meeting: Goals</a:t>
            </a:r>
            <a:endPar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p:txBody>
      </p:sp>
      <p:sp>
        <p:nvSpPr>
          <p:cNvPr id="9" name="矩形 8"/>
          <p:cNvSpPr/>
          <p:nvPr/>
        </p:nvSpPr>
        <p:spPr>
          <a:xfrm>
            <a:off x="1230630" y="5151755"/>
            <a:ext cx="2414270" cy="152209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The </a:t>
            </a: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strategy</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 </a:t>
            </a:r>
            <a:endPar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ctr">
              <a:buFont typeface="Arial" panose="020B0604020202020204" pitchFamily="34" charset="0"/>
              <a:buNone/>
            </a:pPr>
            <a:r>
              <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What channels and resources are used?</a:t>
            </a:r>
            <a:endPar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112" name="图片 111"/>
          <p:cNvPicPr/>
          <p:nvPr/>
        </p:nvPicPr>
        <p:blipFill>
          <a:blip r:embed="rId5"/>
          <a:srcRect l="4391"/>
          <a:stretch>
            <a:fillRect/>
          </a:stretch>
        </p:blipFill>
        <p:spPr>
          <a:xfrm>
            <a:off x="1435735" y="1265555"/>
            <a:ext cx="4784090" cy="3860800"/>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H3</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find customers</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zh-CN" altLang="en-US"/>
          </a:p>
        </p:txBody>
      </p:sp>
      <p:sp>
        <p:nvSpPr>
          <p:cNvPr id="8" name="矩形 7"/>
          <p:cNvSpPr/>
          <p:nvPr/>
        </p:nvSpPr>
        <p:spPr>
          <a:xfrm>
            <a:off x="1230630" y="814070"/>
            <a:ext cx="2237105" cy="149161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l">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Routine Task</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0" lvl="1" indent="0" algn="l">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Execute the plan</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p:txBody>
      </p:sp>
      <p:pic>
        <p:nvPicPr>
          <p:cNvPr id="107" name="图片 106"/>
          <p:cNvPicPr/>
          <p:nvPr/>
        </p:nvPicPr>
        <p:blipFill>
          <a:blip r:embed="rId1" r:link="rId2"/>
          <a:stretch>
            <a:fillRect/>
          </a:stretch>
        </p:blipFill>
        <p:spPr>
          <a:xfrm>
            <a:off x="6096000" y="3429000"/>
            <a:ext cx="0" cy="0"/>
          </a:xfrm>
          <a:prstGeom prst="rect">
            <a:avLst/>
          </a:prstGeom>
          <a:noFill/>
          <a:ln w="9525">
            <a:noFill/>
          </a:ln>
        </p:spPr>
      </p:pic>
      <p:pic>
        <p:nvPicPr>
          <p:cNvPr id="108" name="图片 107"/>
          <p:cNvPicPr/>
          <p:nvPr/>
        </p:nvPicPr>
        <p:blipFill>
          <a:blip r:embed="rId1" r:link="rId2"/>
          <a:stretch>
            <a:fillRect/>
          </a:stretch>
        </p:blipFill>
        <p:spPr>
          <a:xfrm>
            <a:off x="6096000" y="3429000"/>
            <a:ext cx="0" cy="0"/>
          </a:xfrm>
          <a:prstGeom prst="rect">
            <a:avLst/>
          </a:prstGeom>
          <a:noFill/>
          <a:ln w="9525">
            <a:noFill/>
          </a:ln>
        </p:spPr>
      </p:pic>
      <p:sp>
        <p:nvSpPr>
          <p:cNvPr id="10" name="矩形 9"/>
          <p:cNvSpPr/>
          <p:nvPr/>
        </p:nvSpPr>
        <p:spPr>
          <a:xfrm>
            <a:off x="3544570" y="804545"/>
            <a:ext cx="2732405" cy="149225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lvl="1" indent="-285750" algn="l">
              <a:buFont typeface="Arial" panose="020B0604020202020204" pitchFamily="34" charset="0"/>
              <a:buChar char="•"/>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Promote sales</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285750" lvl="1" indent="-285750" algn="l">
              <a:buFont typeface="Arial" panose="020B0604020202020204" pitchFamily="34" charset="0"/>
              <a:buChar char="•"/>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Drive sales</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2" name="矩形 11"/>
          <p:cNvSpPr/>
          <p:nvPr/>
        </p:nvSpPr>
        <p:spPr>
          <a:xfrm>
            <a:off x="6470015" y="814070"/>
            <a:ext cx="5495290" cy="99123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l">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Review</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l">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Poor sales means that some methods are ineffective</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113" name="图片 112"/>
          <p:cNvPicPr/>
          <p:nvPr/>
        </p:nvPicPr>
        <p:blipFill>
          <a:blip r:embed="rId3"/>
          <a:srcRect l="12024" r="7458"/>
          <a:stretch>
            <a:fillRect/>
          </a:stretch>
        </p:blipFill>
        <p:spPr>
          <a:xfrm>
            <a:off x="1238885" y="2385695"/>
            <a:ext cx="5038725" cy="2190750"/>
          </a:xfrm>
          <a:prstGeom prst="rect">
            <a:avLst/>
          </a:prstGeom>
          <a:noFill/>
          <a:ln w="9525">
            <a:noFill/>
          </a:ln>
        </p:spPr>
      </p:pic>
      <p:pic>
        <p:nvPicPr>
          <p:cNvPr id="114" name="图片 113"/>
          <p:cNvPicPr/>
          <p:nvPr/>
        </p:nvPicPr>
        <p:blipFill>
          <a:blip r:embed="rId4"/>
          <a:stretch>
            <a:fillRect/>
          </a:stretch>
        </p:blipFill>
        <p:spPr>
          <a:xfrm>
            <a:off x="6470015" y="1941830"/>
            <a:ext cx="5493385" cy="3472815"/>
          </a:xfrm>
          <a:prstGeom prst="rect">
            <a:avLst/>
          </a:prstGeom>
          <a:noFill/>
          <a:ln w="9525">
            <a:noFill/>
          </a:ln>
        </p:spPr>
      </p:pic>
      <p:sp>
        <p:nvSpPr>
          <p:cNvPr id="13" name="矩形 12"/>
          <p:cNvSpPr/>
          <p:nvPr/>
        </p:nvSpPr>
        <p:spPr>
          <a:xfrm>
            <a:off x="1230630" y="5551805"/>
            <a:ext cx="10734040" cy="123253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lvl="1" indent="-285750" algn="l">
              <a:buFont typeface="Arial" panose="020B0604020202020204" pitchFamily="34" charset="0"/>
              <a:buChar char="•"/>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Realize there is more than one path to success.</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285750" lvl="1" indent="-285750" algn="l">
              <a:buFont typeface="Arial" panose="020B0604020202020204" pitchFamily="34" charset="0"/>
              <a:buChar char="•"/>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Whichever way you choose, going back to basics can help drive sales performance.</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4" name="矩形 13"/>
          <p:cNvSpPr/>
          <p:nvPr/>
        </p:nvSpPr>
        <p:spPr>
          <a:xfrm>
            <a:off x="1230630" y="4676140"/>
            <a:ext cx="5046345" cy="73850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Weekly meeting:</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Review</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Tree>
    <p:custDataLst>
      <p:tags r:id="rId5"/>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H4</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communicate and negotiate?</a:t>
            </a:r>
            <a:endParaRPr lang="zh-CN" altLang="en-US"/>
          </a:p>
        </p:txBody>
      </p:sp>
      <p:pic>
        <p:nvPicPr>
          <p:cNvPr id="107" name="图片 106"/>
          <p:cNvPicPr/>
          <p:nvPr/>
        </p:nvPicPr>
        <p:blipFill>
          <a:blip r:embed="rId1" r:link="rId2"/>
          <a:stretch>
            <a:fillRect/>
          </a:stretch>
        </p:blipFill>
        <p:spPr>
          <a:xfrm>
            <a:off x="6096000" y="3429000"/>
            <a:ext cx="0" cy="0"/>
          </a:xfrm>
          <a:prstGeom prst="rect">
            <a:avLst/>
          </a:prstGeom>
          <a:noFill/>
          <a:ln w="9525">
            <a:noFill/>
          </a:ln>
        </p:spPr>
      </p:pic>
      <p:pic>
        <p:nvPicPr>
          <p:cNvPr id="108" name="图片 107"/>
          <p:cNvPicPr/>
          <p:nvPr/>
        </p:nvPicPr>
        <p:blipFill>
          <a:blip r:embed="rId1" r:link="rId2"/>
          <a:stretch>
            <a:fillRect/>
          </a:stretch>
        </p:blipFill>
        <p:spPr>
          <a:xfrm>
            <a:off x="6096000" y="3429000"/>
            <a:ext cx="0" cy="0"/>
          </a:xfrm>
          <a:prstGeom prst="rect">
            <a:avLst/>
          </a:prstGeom>
          <a:noFill/>
          <a:ln w="9525">
            <a:noFill/>
          </a:ln>
        </p:spPr>
      </p:pic>
      <p:sp>
        <p:nvSpPr>
          <p:cNvPr id="13" name="矩形 12"/>
          <p:cNvSpPr/>
          <p:nvPr/>
        </p:nvSpPr>
        <p:spPr>
          <a:xfrm>
            <a:off x="6575425" y="1701800"/>
            <a:ext cx="5323840" cy="132778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l">
              <a:lnSpc>
                <a:spcPct val="150000"/>
              </a:lnSpc>
              <a:buFont typeface="Arial" panose="020B0604020202020204" pitchFamily="34" charset="0"/>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Customer Ask </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Questions </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&amp; You Answer </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l">
              <a:lnSpc>
                <a:spcPct val="150000"/>
              </a:lnSpc>
              <a:buFont typeface="Arial" panose="020B0604020202020204" pitchFamily="34" charset="0"/>
              <a:buNone/>
            </a:pPr>
            <a:r>
              <a:rPr lang="en-US" altLang="zh-CN" u="sng">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Record and prepare your own </a:t>
            </a:r>
            <a:r>
              <a:rPr lang="en-US" altLang="zh-CN" u="sng">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Q&amp;A  List</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0" lvl="1" indent="0" algn="l">
              <a:lnSpc>
                <a:spcPct val="150000"/>
              </a:lnSpc>
              <a:buFont typeface="Arial" panose="020B0604020202020204" pitchFamily="34" charset="0"/>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This will allow you to quickly become an expert in the field of change.</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3" name="矩形 2"/>
          <p:cNvSpPr/>
          <p:nvPr/>
        </p:nvSpPr>
        <p:spPr>
          <a:xfrm>
            <a:off x="1230630" y="904240"/>
            <a:ext cx="5285740" cy="132778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l">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Effective Communication &amp; Negotiation</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buFont typeface="Arial" panose="020B0604020202020204" pitchFamily="34" charset="0"/>
              <a:buChar char="•"/>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Negotiation is nothing but a discussion among individuals to reach to an alternative which would satisfy all.</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buFont typeface="Arial" panose="020B0604020202020204" pitchFamily="34" charset="0"/>
              <a:buChar char="•"/>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is an effective discussion possible ? Only through communication.</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5" name="矩形 4"/>
          <p:cNvSpPr/>
          <p:nvPr/>
        </p:nvSpPr>
        <p:spPr>
          <a:xfrm>
            <a:off x="6575425" y="3080385"/>
            <a:ext cx="5323840" cy="369189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l">
              <a:lnSpc>
                <a:spcPct val="100000"/>
              </a:lnSpc>
              <a:buFont typeface="Arial" panose="020B0604020202020204" pitchFamily="34" charset="0"/>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Before any important deal, do make it a habit to go through as many details as you can. The </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Customer</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 might ask you anything, you must be well prepared to clear all their doubts and convince them. If you yourself are confused, he would never bother to listen to you.</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buFont typeface="Arial" panose="020B0604020202020204" pitchFamily="34" charset="0"/>
              <a:buChar char="•"/>
            </a:pP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buFont typeface="Arial" panose="020B0604020202020204" pitchFamily="34" charset="0"/>
              <a:buChar char="•"/>
            </a:pPr>
            <a:r>
              <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React sensibly</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 - A good negotiator must react sensibly. He should never lose his temper or over react.  </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buFont typeface="Arial" panose="020B0604020202020204" pitchFamily="34" charset="0"/>
              <a:buChar char="•"/>
            </a:pP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buFont typeface="Arial" panose="020B0604020202020204" pitchFamily="34" charset="0"/>
              <a:buChar char="•"/>
            </a:pPr>
            <a:r>
              <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Patience</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 - One needs to be patient enough for a good negotiation. It is not always that the other person will accept your suggestions in the first attempt itself. You need to convince him and it needs patience. </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buFont typeface="Arial" panose="020B0604020202020204" pitchFamily="34" charset="0"/>
              <a:buChar char="•"/>
            </a:pP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buFont typeface="Arial" panose="020B0604020202020204" pitchFamily="34" charset="0"/>
              <a:buChar char="•"/>
            </a:pPr>
            <a:r>
              <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Confident</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 - One needs to be confident enough for an effective negotiation. You might need something but never show your desperation to anyone. They will take undue advantage of your helplessness.</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115" name="图片 114"/>
          <p:cNvPicPr/>
          <p:nvPr/>
        </p:nvPicPr>
        <p:blipFill>
          <a:blip r:embed="rId3"/>
          <a:srcRect l="9722" t="2782" r="7986" b="972"/>
          <a:stretch>
            <a:fillRect/>
          </a:stretch>
        </p:blipFill>
        <p:spPr>
          <a:xfrm>
            <a:off x="1171575" y="2449830"/>
            <a:ext cx="5315585" cy="3885565"/>
          </a:xfrm>
          <a:prstGeom prst="rect">
            <a:avLst/>
          </a:prstGeom>
          <a:noFill/>
          <a:ln w="9525">
            <a:noFill/>
          </a:ln>
        </p:spPr>
      </p:pic>
      <p:sp>
        <p:nvSpPr>
          <p:cNvPr id="6" name="矩形 5"/>
          <p:cNvSpPr/>
          <p:nvPr/>
        </p:nvSpPr>
        <p:spPr>
          <a:xfrm>
            <a:off x="6575425" y="904240"/>
            <a:ext cx="5323840" cy="74739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lnSpc>
                <a:spcPct val="150000"/>
              </a:lnSpc>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Building Trusting Relationships</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Tree>
    <p:custDataLst>
      <p:tags r:id="rId4"/>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7" name="图片 116"/>
          <p:cNvPicPr/>
          <p:nvPr/>
        </p:nvPicPr>
        <p:blipFill>
          <a:blip r:embed="rId1"/>
          <a:srcRect l="2532"/>
          <a:stretch>
            <a:fillRect/>
          </a:stretch>
        </p:blipFill>
        <p:spPr>
          <a:xfrm>
            <a:off x="1171575" y="520065"/>
            <a:ext cx="5200650" cy="4002405"/>
          </a:xfrm>
          <a:prstGeom prst="rect">
            <a:avLst/>
          </a:prstGeom>
          <a:noFill/>
          <a:ln w="9525">
            <a:noFill/>
          </a:ln>
        </p:spPr>
      </p:pic>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H5</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complete an order?</a:t>
            </a:r>
            <a:endParaRPr lang="zh-CN" altLang="en-US"/>
          </a:p>
        </p:txBody>
      </p:sp>
      <p:pic>
        <p:nvPicPr>
          <p:cNvPr id="107" name="图片 106"/>
          <p:cNvPicPr/>
          <p:nvPr/>
        </p:nvPicPr>
        <p:blipFill>
          <a:blip r:embed="rId2" r:link="rId3"/>
          <a:stretch>
            <a:fillRect/>
          </a:stretch>
        </p:blipFill>
        <p:spPr>
          <a:xfrm>
            <a:off x="6096000" y="3429000"/>
            <a:ext cx="0" cy="0"/>
          </a:xfrm>
          <a:prstGeom prst="rect">
            <a:avLst/>
          </a:prstGeom>
          <a:noFill/>
          <a:ln w="9525">
            <a:noFill/>
          </a:ln>
        </p:spPr>
      </p:pic>
      <p:pic>
        <p:nvPicPr>
          <p:cNvPr id="108" name="图片 107"/>
          <p:cNvPicPr/>
          <p:nvPr/>
        </p:nvPicPr>
        <p:blipFill>
          <a:blip r:embed="rId2" r:link="rId3"/>
          <a:stretch>
            <a:fillRect/>
          </a:stretch>
        </p:blipFill>
        <p:spPr>
          <a:xfrm>
            <a:off x="6096000" y="3429000"/>
            <a:ext cx="0" cy="0"/>
          </a:xfrm>
          <a:prstGeom prst="rect">
            <a:avLst/>
          </a:prstGeom>
          <a:noFill/>
          <a:ln w="9525">
            <a:noFill/>
          </a:ln>
        </p:spPr>
      </p:pic>
      <p:sp>
        <p:nvSpPr>
          <p:cNvPr id="3" name="矩形 2"/>
          <p:cNvSpPr/>
          <p:nvPr/>
        </p:nvSpPr>
        <p:spPr>
          <a:xfrm>
            <a:off x="1019810" y="4469765"/>
            <a:ext cx="5504180" cy="230568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l">
              <a:buFont typeface="Arial" panose="020B0604020202020204" pitchFamily="34" charset="0"/>
              <a:buNone/>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Three common trade quotation terms</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l">
              <a:buFont typeface="Arial" panose="020B0604020202020204" pitchFamily="34" charset="0"/>
              <a:buNone/>
            </a:pP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l">
              <a:buFont typeface="Arial" panose="020B0604020202020204" pitchFamily="34" charset="0"/>
              <a:buNone/>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1.</a:t>
            </a:r>
            <a:r>
              <a:rPr lang="en-US" altLang="zh-CN" sz="1000" u="sng">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FOB,Free on board</a:t>
            </a:r>
            <a:endParaRPr lang="en-US" altLang="zh-CN" sz="1000" u="sng">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l">
              <a:buNone/>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FOB refers to a trade term in which the exporter needs to deliver the goods to the specified port within the time specified in the contract, place them on the importer's ship, and timely notify the buyer to operate.</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l">
              <a:buFont typeface="Arial" panose="020B0604020202020204" pitchFamily="34" charset="0"/>
              <a:buNone/>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2.CNF,Cost and Freight</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l">
              <a:buFont typeface="Arial" panose="020B0604020202020204" pitchFamily="34" charset="0"/>
              <a:buNone/>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The term CNF refers to the cost and freight required by the seller to transport the goods to the port of destination.</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l">
              <a:buFont typeface="Arial" panose="020B0604020202020204" pitchFamily="34" charset="0"/>
              <a:buNone/>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3.</a:t>
            </a:r>
            <a:r>
              <a:rPr lang="en-US" altLang="zh-CN" sz="1000" u="sng">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CIF,Cost,Insurance and Freight</a:t>
            </a:r>
            <a:endParaRPr lang="en-US" altLang="zh-CN" sz="1000" u="sng">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l">
              <a:buFont typeface="Arial" panose="020B0604020202020204" pitchFamily="34" charset="0"/>
              <a:buNone/>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The term CIF in which the buyer is responsible for concluding the contract of carriage from the place of departure to the place of destination, paying the normal expenses, insuring the goods and paying the insurance premium.</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6" name="矩形 5"/>
          <p:cNvSpPr/>
          <p:nvPr/>
        </p:nvSpPr>
        <p:spPr>
          <a:xfrm>
            <a:off x="6771640" y="3333750"/>
            <a:ext cx="5104765" cy="344170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l">
              <a:lnSpc>
                <a:spcPct val="150000"/>
              </a:lnSpc>
              <a:buFont typeface="Arial" panose="020B0604020202020204" pitchFamily="34" charset="0"/>
              <a:buNone/>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Collection</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lnSpc>
                <a:spcPct val="150000"/>
              </a:lnSpc>
              <a:buFont typeface="Arial" panose="020B0604020202020204" pitchFamily="34" charset="0"/>
              <a:buChar char="•"/>
            </a:pPr>
            <a:r>
              <a:rPr lang="en-US" altLang="zh-CN" sz="1000" u="sng">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L/C(Letter of Credit)</a:t>
            </a:r>
            <a:endParaRPr lang="en-US" altLang="zh-CN" sz="1000" u="sng">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COLLECTION </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628650" lvl="2"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D/P(Documents against Payment) </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628650" lvl="2"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D/A（Documents against Acceptance）</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REMITTANCE </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628650" lvl="2"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M/T(Mail Transfer) </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628650" lvl="2" indent="-171450" algn="l">
              <a:lnSpc>
                <a:spcPct val="150000"/>
              </a:lnSpc>
              <a:buFont typeface="Arial" panose="020B0604020202020204" pitchFamily="34" charset="0"/>
              <a:buChar char="•"/>
            </a:pPr>
            <a:r>
              <a:rPr lang="en-US" altLang="zh-CN" sz="1000" u="sng">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T/T(Telegraphic Transfer) </a:t>
            </a:r>
            <a:endParaRPr lang="en-US" altLang="zh-CN" sz="1000" u="sng">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628650" lvl="2"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D/D(Demand Draft)</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IN CASH </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628650" lvl="2"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P/N(Promissory Notes) </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628650" lvl="2"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In Cash</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628650" lvl="2"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Cash Draft</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O/A (Open Account)</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71450" lvl="1" indent="-171450" algn="l">
              <a:lnSpc>
                <a:spcPct val="150000"/>
              </a:lnSpc>
              <a:buFont typeface="Arial" panose="020B0604020202020204" pitchFamily="34" charset="0"/>
              <a:buChar char="•"/>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FREE (</a:t>
            </a: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Usually f</a:t>
            </a: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or sample)</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116" name="图片 115"/>
          <p:cNvPicPr/>
          <p:nvPr/>
        </p:nvPicPr>
        <p:blipFill>
          <a:blip r:embed="rId4"/>
          <a:srcRect l="1152" t="11073" b="6920"/>
          <a:stretch>
            <a:fillRect/>
          </a:stretch>
        </p:blipFill>
        <p:spPr>
          <a:xfrm>
            <a:off x="7177405" y="1085215"/>
            <a:ext cx="4086225" cy="2257425"/>
          </a:xfrm>
          <a:prstGeom prst="rect">
            <a:avLst/>
          </a:prstGeom>
          <a:noFill/>
          <a:ln w="9525">
            <a:noFill/>
          </a:ln>
        </p:spPr>
      </p:pic>
      <p:sp>
        <p:nvSpPr>
          <p:cNvPr id="8" name="矩形 7"/>
          <p:cNvSpPr/>
          <p:nvPr/>
        </p:nvSpPr>
        <p:spPr>
          <a:xfrm>
            <a:off x="6771005" y="520065"/>
            <a:ext cx="5106035" cy="41338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lnSpc>
                <a:spcPct val="150000"/>
              </a:lnSpc>
              <a:buFont typeface="Arial" panose="020B0604020202020204" pitchFamily="34" charset="0"/>
              <a:buNone/>
            </a:pPr>
            <a:r>
              <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Professional logistics company&amp;customs declaration company</a:t>
            </a:r>
            <a:endParaRPr lang="en-US" altLang="zh-CN" sz="10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Tree>
    <p:custDataLst>
      <p:tags r:id="rId5"/>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H5</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complete an order?</a:t>
            </a:r>
            <a:endParaRPr lang="zh-CN" altLang="en-US"/>
          </a:p>
        </p:txBody>
      </p:sp>
      <p:pic>
        <p:nvPicPr>
          <p:cNvPr id="107" name="图片 106"/>
          <p:cNvPicPr/>
          <p:nvPr/>
        </p:nvPicPr>
        <p:blipFill>
          <a:blip r:embed="rId1" r:link="rId2"/>
          <a:stretch>
            <a:fillRect/>
          </a:stretch>
        </p:blipFill>
        <p:spPr>
          <a:xfrm>
            <a:off x="6096000" y="3429000"/>
            <a:ext cx="0" cy="0"/>
          </a:xfrm>
          <a:prstGeom prst="rect">
            <a:avLst/>
          </a:prstGeom>
          <a:noFill/>
          <a:ln w="9525">
            <a:noFill/>
          </a:ln>
        </p:spPr>
      </p:pic>
      <p:pic>
        <p:nvPicPr>
          <p:cNvPr id="108" name="图片 107"/>
          <p:cNvPicPr/>
          <p:nvPr/>
        </p:nvPicPr>
        <p:blipFill>
          <a:blip r:embed="rId1" r:link="rId2"/>
          <a:stretch>
            <a:fillRect/>
          </a:stretch>
        </p:blipFill>
        <p:spPr>
          <a:xfrm>
            <a:off x="6096000" y="3429000"/>
            <a:ext cx="0" cy="0"/>
          </a:xfrm>
          <a:prstGeom prst="rect">
            <a:avLst/>
          </a:prstGeom>
          <a:noFill/>
          <a:ln w="9525">
            <a:noFill/>
          </a:ln>
        </p:spPr>
      </p:pic>
      <p:sp>
        <p:nvSpPr>
          <p:cNvPr id="6" name="矩形 5"/>
          <p:cNvSpPr/>
          <p:nvPr/>
        </p:nvSpPr>
        <p:spPr>
          <a:xfrm>
            <a:off x="2612390" y="3604895"/>
            <a:ext cx="3079115" cy="61341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lnSpc>
                <a:spcPct val="150000"/>
              </a:lnSpc>
              <a:buFont typeface="Arial" panose="020B0604020202020204" pitchFamily="34" charset="0"/>
              <a:buNone/>
            </a:pPr>
            <a:r>
              <a:rPr lang="en-US" altLang="zh-CN" sz="8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There are professional service providers in each linkShipment, collection, tax declaration There are professional service providers in each link</a:t>
            </a:r>
            <a:endParaRPr lang="en-US" altLang="zh-CN" sz="8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118" name="图片 117"/>
          <p:cNvPicPr/>
          <p:nvPr/>
        </p:nvPicPr>
        <p:blipFill>
          <a:blip r:embed="rId3"/>
          <a:srcRect t="8750"/>
          <a:stretch>
            <a:fillRect/>
          </a:stretch>
        </p:blipFill>
        <p:spPr>
          <a:xfrm>
            <a:off x="5691505" y="3604260"/>
            <a:ext cx="6386195" cy="3236595"/>
          </a:xfrm>
          <a:prstGeom prst="rect">
            <a:avLst/>
          </a:prstGeom>
          <a:noFill/>
          <a:ln w="9525">
            <a:noFill/>
          </a:ln>
        </p:spPr>
      </p:pic>
      <p:pic>
        <p:nvPicPr>
          <p:cNvPr id="119" name="图片 118"/>
          <p:cNvPicPr/>
          <p:nvPr/>
        </p:nvPicPr>
        <p:blipFill>
          <a:blip r:embed="rId4"/>
          <a:srcRect r="1922"/>
          <a:stretch>
            <a:fillRect/>
          </a:stretch>
        </p:blipFill>
        <p:spPr>
          <a:xfrm>
            <a:off x="133350" y="4269740"/>
            <a:ext cx="5353685" cy="2588260"/>
          </a:xfrm>
          <a:prstGeom prst="rect">
            <a:avLst/>
          </a:prstGeom>
          <a:noFill/>
          <a:ln w="9525">
            <a:noFill/>
          </a:ln>
        </p:spPr>
      </p:pic>
      <p:pic>
        <p:nvPicPr>
          <p:cNvPr id="120" name="图片 119"/>
          <p:cNvPicPr/>
          <p:nvPr/>
        </p:nvPicPr>
        <p:blipFill>
          <a:blip r:embed="rId5"/>
          <a:stretch>
            <a:fillRect/>
          </a:stretch>
        </p:blipFill>
        <p:spPr>
          <a:xfrm rot="16200000">
            <a:off x="-336550" y="2894965"/>
            <a:ext cx="1844040" cy="904875"/>
          </a:xfrm>
          <a:prstGeom prst="rect">
            <a:avLst/>
          </a:prstGeom>
          <a:noFill/>
          <a:ln w="9525">
            <a:noFill/>
          </a:ln>
        </p:spPr>
      </p:pic>
      <p:pic>
        <p:nvPicPr>
          <p:cNvPr id="121" name="图片 120"/>
          <p:cNvPicPr/>
          <p:nvPr/>
        </p:nvPicPr>
        <p:blipFill>
          <a:blip r:embed="rId6"/>
          <a:srcRect t="9970" b="9517"/>
          <a:stretch>
            <a:fillRect/>
          </a:stretch>
        </p:blipFill>
        <p:spPr>
          <a:xfrm>
            <a:off x="2531745" y="368300"/>
            <a:ext cx="9659620" cy="3235960"/>
          </a:xfrm>
          <a:prstGeom prst="rect">
            <a:avLst/>
          </a:prstGeom>
          <a:noFill/>
          <a:ln w="9525">
            <a:noFill/>
          </a:ln>
        </p:spPr>
      </p:pic>
      <p:sp>
        <p:nvSpPr>
          <p:cNvPr id="5" name="矩形 4"/>
          <p:cNvSpPr/>
          <p:nvPr/>
        </p:nvSpPr>
        <p:spPr>
          <a:xfrm>
            <a:off x="1230630" y="415925"/>
            <a:ext cx="1367790" cy="271272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lnSpc>
                <a:spcPct val="150000"/>
              </a:lnSpc>
              <a:buFont typeface="Arial" panose="020B0604020202020204" pitchFamily="34" charset="0"/>
              <a:buNone/>
            </a:pPr>
            <a:r>
              <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Cross border E-commerce</a:t>
            </a:r>
            <a:endPar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ctr">
              <a:lnSpc>
                <a:spcPct val="150000"/>
              </a:lnSpc>
              <a:buFont typeface="Arial" panose="020B0604020202020204" pitchFamily="34" charset="0"/>
              <a:buNone/>
            </a:pPr>
            <a:r>
              <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 platform&amp;Independent Website</a:t>
            </a:r>
            <a:endPar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7" name="矩形 6"/>
          <p:cNvSpPr/>
          <p:nvPr/>
        </p:nvSpPr>
        <p:spPr>
          <a:xfrm>
            <a:off x="1230630" y="3167380"/>
            <a:ext cx="1367790" cy="104076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lnSpc>
                <a:spcPct val="150000"/>
              </a:lnSpc>
              <a:buFont typeface="Arial" panose="020B0604020202020204" pitchFamily="34" charset="0"/>
              <a:buNone/>
            </a:pPr>
            <a:r>
              <a:rPr lang="en-US" altLang="zh-CN" sz="14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Professional service provider</a:t>
            </a:r>
            <a:endParaRPr lang="en-US" altLang="zh-CN" sz="14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Tree>
    <p:custDataLst>
      <p:tags r:id="rId7"/>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H6</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do you manage your time and allocate your work?</a:t>
            </a:r>
            <a:endParaRPr lang="zh-CN" altLang="en-US"/>
          </a:p>
        </p:txBody>
      </p:sp>
      <p:pic>
        <p:nvPicPr>
          <p:cNvPr id="122" name="图片 121"/>
          <p:cNvPicPr/>
          <p:nvPr/>
        </p:nvPicPr>
        <p:blipFill>
          <a:blip r:embed="rId1">
            <a:clrChange>
              <a:clrFrom>
                <a:srgbClr val="FFFFFF">
                  <a:alpha val="100000"/>
                </a:srgbClr>
              </a:clrFrom>
              <a:clrTo>
                <a:srgbClr val="FFFFFF">
                  <a:alpha val="100000"/>
                  <a:alpha val="0"/>
                </a:srgbClr>
              </a:clrTo>
            </a:clrChange>
          </a:blip>
          <a:stretch>
            <a:fillRect/>
          </a:stretch>
        </p:blipFill>
        <p:spPr>
          <a:xfrm>
            <a:off x="7400290" y="2367280"/>
            <a:ext cx="4599305" cy="4255770"/>
          </a:xfrm>
          <a:prstGeom prst="rect">
            <a:avLst/>
          </a:prstGeom>
          <a:noFill/>
          <a:ln w="9525">
            <a:noFill/>
          </a:ln>
        </p:spPr>
      </p:pic>
      <p:grpSp>
        <p:nvGrpSpPr>
          <p:cNvPr id="10" name="组合 9"/>
          <p:cNvGrpSpPr/>
          <p:nvPr/>
        </p:nvGrpSpPr>
        <p:grpSpPr>
          <a:xfrm>
            <a:off x="1151890" y="904240"/>
            <a:ext cx="6115050" cy="4392930"/>
            <a:chOff x="1845" y="1538"/>
            <a:chExt cx="9630" cy="6918"/>
          </a:xfrm>
        </p:grpSpPr>
        <p:pic>
          <p:nvPicPr>
            <p:cNvPr id="107" name="图片 106"/>
            <p:cNvPicPr/>
            <p:nvPr/>
          </p:nvPicPr>
          <p:blipFill>
            <a:blip r:embed="rId2" r:link="rId3"/>
            <a:stretch>
              <a:fillRect/>
            </a:stretch>
          </p:blipFill>
          <p:spPr>
            <a:xfrm>
              <a:off x="6660" y="5400"/>
              <a:ext cx="0" cy="0"/>
            </a:xfrm>
            <a:prstGeom prst="rect">
              <a:avLst/>
            </a:prstGeom>
            <a:noFill/>
            <a:ln w="9525">
              <a:noFill/>
            </a:ln>
          </p:spPr>
        </p:pic>
        <p:pic>
          <p:nvPicPr>
            <p:cNvPr id="108" name="图片 107"/>
            <p:cNvPicPr/>
            <p:nvPr/>
          </p:nvPicPr>
          <p:blipFill>
            <a:blip r:embed="rId2" r:link="rId3"/>
            <a:stretch>
              <a:fillRect/>
            </a:stretch>
          </p:blipFill>
          <p:spPr>
            <a:xfrm>
              <a:off x="6660" y="5400"/>
              <a:ext cx="0" cy="0"/>
            </a:xfrm>
            <a:prstGeom prst="rect">
              <a:avLst/>
            </a:prstGeom>
            <a:noFill/>
            <a:ln w="9525">
              <a:noFill/>
            </a:ln>
          </p:spPr>
        </p:pic>
        <p:sp>
          <p:nvSpPr>
            <p:cNvPr id="3" name="矩形 2"/>
            <p:cNvSpPr/>
            <p:nvPr/>
          </p:nvSpPr>
          <p:spPr>
            <a:xfrm>
              <a:off x="1969" y="1538"/>
              <a:ext cx="9382" cy="811"/>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lnSpc>
                  <a:spcPct val="150000"/>
                </a:lnSpc>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Online office Tools</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8" name="图片 7"/>
            <p:cNvPicPr>
              <a:picLocks noChangeAspect="1"/>
            </p:cNvPicPr>
            <p:nvPr/>
          </p:nvPicPr>
          <p:blipFill>
            <a:blip r:embed="rId4">
              <a:clrChange>
                <a:clrFrom>
                  <a:srgbClr val="FFFFFF">
                    <a:alpha val="100000"/>
                  </a:srgbClr>
                </a:clrFrom>
                <a:clrTo>
                  <a:srgbClr val="FFFFFF">
                    <a:alpha val="100000"/>
                    <a:alpha val="0"/>
                  </a:srgbClr>
                </a:clrTo>
              </a:clrChange>
            </a:blip>
            <a:srcRect l="2229" t="30534" r="2377" b="7634"/>
            <a:stretch>
              <a:fillRect/>
            </a:stretch>
          </p:blipFill>
          <p:spPr>
            <a:xfrm>
              <a:off x="1845" y="2354"/>
              <a:ext cx="9630" cy="1215"/>
            </a:xfrm>
            <a:prstGeom prst="rect">
              <a:avLst/>
            </a:prstGeom>
          </p:spPr>
        </p:pic>
        <p:pic>
          <p:nvPicPr>
            <p:cNvPr id="123" name="图片 122"/>
            <p:cNvPicPr/>
            <p:nvPr/>
          </p:nvPicPr>
          <p:blipFill>
            <a:blip r:embed="rId5">
              <a:clrChange>
                <a:clrFrom>
                  <a:srgbClr val="F6F4F5">
                    <a:alpha val="100000"/>
                  </a:srgbClr>
                </a:clrFrom>
                <a:clrTo>
                  <a:srgbClr val="F6F4F5">
                    <a:alpha val="100000"/>
                    <a:alpha val="0"/>
                  </a:srgbClr>
                </a:clrTo>
              </a:clrChange>
            </a:blip>
            <a:srcRect l="9305" t="58056" r="7848" b="2778"/>
            <a:stretch>
              <a:fillRect/>
            </a:stretch>
          </p:blipFill>
          <p:spPr>
            <a:xfrm>
              <a:off x="2079" y="3569"/>
              <a:ext cx="9162" cy="3249"/>
            </a:xfrm>
            <a:prstGeom prst="rect">
              <a:avLst/>
            </a:prstGeom>
            <a:noFill/>
            <a:ln w="9525">
              <a:noFill/>
            </a:ln>
          </p:spPr>
        </p:pic>
        <p:sp>
          <p:nvSpPr>
            <p:cNvPr id="9" name="矩形 8"/>
            <p:cNvSpPr/>
            <p:nvPr/>
          </p:nvSpPr>
          <p:spPr>
            <a:xfrm>
              <a:off x="1969" y="6818"/>
              <a:ext cx="9382" cy="1639"/>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ctr">
                <a:lnSpc>
                  <a:spcPct val="150000"/>
                </a:lnSpc>
                <a:buFont typeface="Arial" panose="020B0604020202020204" pitchFamily="34" charset="0"/>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Google Workspace</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ctr">
                <a:lnSpc>
                  <a:spcPct val="150000"/>
                </a:lnSpc>
                <a:buFont typeface="Arial" panose="020B0604020202020204" pitchFamily="34" charset="0"/>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Microsoft Office 365</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0" lvl="1" indent="0" algn="ctr">
                <a:lnSpc>
                  <a:spcPct val="150000"/>
                </a:lnSpc>
                <a:buFont typeface="Arial" panose="020B0604020202020204" pitchFamily="34" charset="0"/>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etc...</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grpSp>
      <p:sp>
        <p:nvSpPr>
          <p:cNvPr id="12" name="文本框 11"/>
          <p:cNvSpPr txBox="1"/>
          <p:nvPr/>
        </p:nvSpPr>
        <p:spPr>
          <a:xfrm>
            <a:off x="7400290" y="906780"/>
            <a:ext cx="4599305" cy="645160"/>
          </a:xfrm>
          <a:prstGeom prst="rect">
            <a:avLst/>
          </a:prstGeom>
          <a:solidFill>
            <a:srgbClr val="3A795F"/>
          </a:solidFill>
        </p:spPr>
        <p:txBody>
          <a:bodyPr wrap="square" rtlCol="0" anchor="t">
            <a:spAutoFit/>
          </a:bodyPr>
          <a:p>
            <a:pPr lvl="1" indent="0" algn="ctr">
              <a:buFont typeface="Arial" panose="020B0604020202020204" pitchFamily="34" charset="0"/>
              <a:buNone/>
            </a:pPr>
            <a:r>
              <a:rPr lang="zh-CN" altLang="en-US">
                <a:solidFill>
                  <a:srgbClr val="F7E1AF"/>
                </a:solidFill>
                <a:latin typeface="Arial Black" panose="020B0A04020102020204" charset="0"/>
                <a:cs typeface="Arial Black" panose="020B0A04020102020204" charset="0"/>
                <a:sym typeface="+mn-ea"/>
              </a:rPr>
              <a:t>Establishing good working habits will benefit you for life</a:t>
            </a:r>
            <a:endParaRPr lang="zh-CN" altLang="en-US">
              <a:solidFill>
                <a:srgbClr val="F7E1AF"/>
              </a:solidFill>
              <a:latin typeface="Arial Black" panose="020B0A04020102020204" charset="0"/>
              <a:cs typeface="Arial Black" panose="020B0A04020102020204" charset="0"/>
              <a:sym typeface="+mn-ea"/>
            </a:endParaRPr>
          </a:p>
        </p:txBody>
      </p:sp>
    </p:spTree>
    <p:custDataLst>
      <p:tags r:id="rId6"/>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THE </a:t>
            </a: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END</a:t>
            </a:r>
            <a:endPar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5" name="矩形 4"/>
          <p:cNvSpPr/>
          <p:nvPr/>
        </p:nvSpPr>
        <p:spPr>
          <a:xfrm>
            <a:off x="1171575" y="2870200"/>
            <a:ext cx="682942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Are you ready Start-up? </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pic>
        <p:nvPicPr>
          <p:cNvPr id="124" name="图片 123"/>
          <p:cNvPicPr/>
          <p:nvPr/>
        </p:nvPicPr>
        <p:blipFill>
          <a:blip r:embed="rId1">
            <a:clrChange>
              <a:clrFrom>
                <a:srgbClr val="000000">
                  <a:alpha val="0"/>
                </a:srgbClr>
              </a:clrFrom>
              <a:clrTo>
                <a:srgbClr val="000000">
                  <a:alpha val="0"/>
                  <a:alpha val="0"/>
                </a:srgbClr>
              </a:clrTo>
            </a:clrChange>
          </a:blip>
          <a:srcRect t="6641" b="2148"/>
          <a:stretch>
            <a:fillRect/>
          </a:stretch>
        </p:blipFill>
        <p:spPr>
          <a:xfrm>
            <a:off x="8105775" y="2444750"/>
            <a:ext cx="1924050" cy="1755140"/>
          </a:xfrm>
          <a:prstGeom prst="rect">
            <a:avLst/>
          </a:prstGeom>
          <a:noFill/>
          <a:ln w="9525">
            <a:noFill/>
          </a:ln>
        </p:spPr>
      </p:pic>
      <p:pic>
        <p:nvPicPr>
          <p:cNvPr id="125" name="图片 124"/>
          <p:cNvPicPr/>
          <p:nvPr/>
        </p:nvPicPr>
        <p:blipFill>
          <a:blip r:embed="rId2">
            <a:clrChange>
              <a:clrFrom>
                <a:srgbClr val="FFFFFF">
                  <a:alpha val="100000"/>
                </a:srgbClr>
              </a:clrFrom>
              <a:clrTo>
                <a:srgbClr val="FFFFFF">
                  <a:alpha val="100000"/>
                  <a:alpha val="0"/>
                </a:srgbClr>
              </a:clrTo>
            </a:clrChange>
          </a:blip>
          <a:srcRect l="5556" t="29306" r="4861" b="29028"/>
          <a:stretch>
            <a:fillRect/>
          </a:stretch>
        </p:blipFill>
        <p:spPr>
          <a:xfrm>
            <a:off x="5153025" y="3945890"/>
            <a:ext cx="3209925" cy="1492885"/>
          </a:xfrm>
          <a:prstGeom prst="rect">
            <a:avLst/>
          </a:prstGeom>
          <a:noFill/>
          <a:ln w="9525">
            <a:noFill/>
          </a:ln>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181610"/>
            <a:ext cx="2352675" cy="4236720"/>
          </a:xfrm>
          <a:prstGeom prst="rect">
            <a:avLst/>
          </a:prstGeom>
          <a:solidFill>
            <a:srgbClr val="3A795F"/>
          </a:solidFill>
          <a:ln w="19050">
            <a:solidFill>
              <a:srgbClr val="F7E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CONTENT</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6" name="矩形 5"/>
          <p:cNvSpPr/>
          <p:nvPr>
            <p:custDataLst>
              <p:tags r:id="rId1"/>
            </p:custDataLst>
          </p:nvPr>
        </p:nvSpPr>
        <p:spPr>
          <a:xfrm>
            <a:off x="2865120" y="3464560"/>
            <a:ext cx="9165590" cy="2427605"/>
          </a:xfrm>
          <a:prstGeom prst="rect">
            <a:avLst/>
          </a:prstGeom>
          <a:solidFill>
            <a:srgbClr val="3A79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6H</a:t>
            </a:r>
            <a:endPar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200150" lvl="1" indent="-742950" algn="l">
              <a:buFont typeface="Arial" panose="020B0604020202020204" pitchFamily="34" charset="0"/>
              <a:buAutoNum type="arabicPeriod"/>
            </a:pPr>
            <a:r>
              <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become a foreign trade </a:t>
            </a:r>
            <a:r>
              <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salesman</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200150" lvl="1" indent="-74295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learn English?</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200150" lvl="1" indent="-74295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find customers?</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200150" lvl="1" indent="-74295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communicate and negotiate?</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200150" lvl="1" indent="-74295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complete an order?</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1200150" lvl="1" indent="-74295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do you manage your time and allocate your work?</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7" name="矩形 6"/>
          <p:cNvSpPr/>
          <p:nvPr/>
        </p:nvSpPr>
        <p:spPr>
          <a:xfrm>
            <a:off x="0" y="4449445"/>
            <a:ext cx="2352675" cy="706120"/>
          </a:xfrm>
          <a:prstGeom prst="rect">
            <a:avLst/>
          </a:prstGeom>
          <a:solidFill>
            <a:srgbClr val="3A795F"/>
          </a:solidFill>
          <a:ln w="19050">
            <a:solidFill>
              <a:srgbClr val="F7E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RxLibra.com</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8" name="矩形 7"/>
          <p:cNvSpPr/>
          <p:nvPr/>
        </p:nvSpPr>
        <p:spPr>
          <a:xfrm>
            <a:off x="0" y="5923280"/>
            <a:ext cx="2352675" cy="706120"/>
          </a:xfrm>
          <a:prstGeom prst="rect">
            <a:avLst/>
          </a:prstGeom>
          <a:solidFill>
            <a:srgbClr val="3A795F"/>
          </a:solidFill>
          <a:ln w="19050">
            <a:solidFill>
              <a:srgbClr val="F7E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FoundationStone Develpment</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9" name="矩形 8"/>
          <p:cNvSpPr/>
          <p:nvPr/>
        </p:nvSpPr>
        <p:spPr>
          <a:xfrm>
            <a:off x="0" y="5186045"/>
            <a:ext cx="2352675" cy="706120"/>
          </a:xfrm>
          <a:prstGeom prst="rect">
            <a:avLst/>
          </a:prstGeom>
          <a:solidFill>
            <a:srgbClr val="3A795F"/>
          </a:solidFill>
          <a:ln w="19050">
            <a:solidFill>
              <a:srgbClr val="F7E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LienTeh.net</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11" name="矩形 10"/>
          <p:cNvSpPr/>
          <p:nvPr/>
        </p:nvSpPr>
        <p:spPr>
          <a:xfrm>
            <a:off x="2865120" y="181610"/>
            <a:ext cx="9165590" cy="1162685"/>
          </a:xfrm>
          <a:prstGeom prst="rect">
            <a:avLst/>
          </a:prstGeom>
          <a:solidFill>
            <a:srgbClr val="3A79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Font typeface="Arial" panose="020B0604020202020204" pitchFamily="34" charset="0"/>
              <a:buNone/>
            </a:pPr>
            <a:r>
              <a:rPr lang="zh-CN" altLang="en-US">
                <a:ln>
                  <a:noFill/>
                </a:ln>
                <a:solidFill>
                  <a:srgbClr val="F7E1AF"/>
                </a:solidFill>
                <a:effectLst>
                  <a:outerShdw blurRad="38100" dist="38100" dir="2700000" algn="tl">
                    <a:srgbClr val="000000">
                      <a:alpha val="43137"/>
                    </a:srgbClr>
                  </a:outerShdw>
                </a:effectLst>
                <a:latin typeface="Arial Black" panose="020B0A04020102020204" charset="0"/>
                <a:ea typeface="方正粗黑宋简体" panose="02000000000000000000" charset="-122"/>
                <a:cs typeface="Arial Black" panose="020B0A04020102020204" charset="0"/>
                <a:sym typeface="+mn-ea"/>
              </a:rPr>
              <a:t>How to enter the global market？</a:t>
            </a:r>
            <a:endParaRPr lang="zh-CN" altLang="en-US">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endParaRPr>
          </a:p>
        </p:txBody>
      </p:sp>
      <p:sp>
        <p:nvSpPr>
          <p:cNvPr id="12" name="矩形 11"/>
          <p:cNvSpPr/>
          <p:nvPr/>
        </p:nvSpPr>
        <p:spPr>
          <a:xfrm>
            <a:off x="2865120" y="5923915"/>
            <a:ext cx="9165590" cy="705485"/>
          </a:xfrm>
          <a:prstGeom prst="rect">
            <a:avLst/>
          </a:prstGeom>
          <a:solidFill>
            <a:srgbClr val="3A79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In the last part: ask </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me</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3" name="矩形 12"/>
          <p:cNvSpPr/>
          <p:nvPr/>
        </p:nvSpPr>
        <p:spPr>
          <a:xfrm>
            <a:off x="2865120" y="1394460"/>
            <a:ext cx="4575175" cy="2014855"/>
          </a:xfrm>
          <a:prstGeom prst="rect">
            <a:avLst/>
          </a:prstGeom>
          <a:solidFill>
            <a:srgbClr val="3A79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a:buFont typeface="Arial" panose="020B0604020202020204" pitchFamily="34" charset="0"/>
              <a:buNone/>
            </a:pPr>
            <a:r>
              <a:rPr lang="zh-CN" altLang="en-US">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The first step to enter the </a:t>
            </a:r>
            <a:r>
              <a:rPr lang="zh-CN" altLang="en-US">
                <a:ln>
                  <a:noFill/>
                </a:ln>
                <a:solidFill>
                  <a:srgbClr val="F7E1AF"/>
                </a:solidFill>
                <a:effectLst>
                  <a:outerShdw blurRad="38100" dist="38100" dir="2700000" algn="tl">
                    <a:srgbClr val="000000">
                      <a:alpha val="43137"/>
                    </a:srgbClr>
                  </a:outerShdw>
                </a:effectLst>
                <a:latin typeface="Arial Black" panose="020B0A04020102020204" charset="0"/>
                <a:ea typeface="方正粗黑宋简体" panose="02000000000000000000" charset="-122"/>
                <a:cs typeface="Arial Black" panose="020B0A04020102020204" charset="0"/>
                <a:sym typeface="+mn-ea"/>
              </a:rPr>
              <a:t>global</a:t>
            </a:r>
            <a:r>
              <a:rPr lang="zh-CN" altLang="en-US">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 market is to become a foreign trade salesman.</a:t>
            </a:r>
            <a:endParaRPr lang="zh-CN" altLang="en-US">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endParaRPr>
          </a:p>
        </p:txBody>
      </p:sp>
      <p:sp>
        <p:nvSpPr>
          <p:cNvPr id="14" name="矩形 13"/>
          <p:cNvSpPr/>
          <p:nvPr/>
        </p:nvSpPr>
        <p:spPr>
          <a:xfrm>
            <a:off x="7513955" y="1394460"/>
            <a:ext cx="4517390" cy="2005330"/>
          </a:xfrm>
          <a:prstGeom prst="rect">
            <a:avLst/>
          </a:prstGeom>
          <a:solidFill>
            <a:srgbClr val="3A79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Another way: </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endParaRPr>
          </a:p>
          <a:p>
            <a:pPr indent="0" algn="l">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Cross-border e-commerce</a:t>
            </a:r>
            <a:endParaRPr lang="zh-CN" altLang="en-US">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endParaRPr>
          </a:p>
          <a:p>
            <a:pPr indent="0" algn="l">
              <a:buFont typeface="Arial" panose="020B0604020202020204" pitchFamily="34" charset="0"/>
              <a:buNone/>
            </a:pPr>
            <a:r>
              <a:rPr lang="zh-CN" altLang="en-US">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rPr>
              <a:t>Foreign trade salesman who can use the Internet</a:t>
            </a:r>
            <a:endParaRPr lang="zh-CN" altLang="en-US">
              <a:ln>
                <a:noFill/>
              </a:ln>
              <a:solidFill>
                <a:srgbClr val="F7E1AF"/>
              </a:solidFill>
              <a:effectLst>
                <a:outerShdw blurRad="38100" dist="38100" dir="2700000" algn="tl">
                  <a:srgbClr val="000000">
                    <a:alpha val="43137"/>
                  </a:srgbClr>
                </a:outerShdw>
              </a:effectLst>
              <a:latin typeface="Arial Black" panose="020B0A04020102020204" charset="0"/>
              <a:cs typeface="Arial Black" panose="020B0A040201020202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additive="base">
                                        <p:cTn id="3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additive="base">
                                        <p:cTn id="3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 calcmode="lin" valueType="num">
                                      <p:cBhvr additive="base">
                                        <p:cTn id="4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additive="base">
                                        <p:cTn id="5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 calcmode="lin" valueType="num">
                                      <p:cBhvr additive="base">
                                        <p:cTn id="5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62" dur="1000" fill="hold"/>
                                              <p:tgtEl>
                                                <p:spTgt spid="6">
                                                  <p:txEl>
                                                    <p:pRg st="0" end="0"/>
                                                  </p:txEl>
                                                </p:spTgt>
                                              </p:tgtEl>
                                              <p:attrNameLst>
                                                <p:attrName>num.show</p:attrName>
                                              </p:attrNameLst>
                                            </p:cBhvr>
                                            <p:tavLst>
                                              <p:tav tm="0">
                                                <p:val>
                                                  <p:fltVal val="0"/>
                                                </p:val>
                                              </p:tav>
                                              <p:tav tm="100000">
                                                <p:val>
                                                  <p:strVal val="#ppt_v"/>
                                                </p:val>
                                              </p:tav>
                                            </p:tavLst>
                                          </p:anim>
                                        </wppc:dynamicDigit>
                                      </p:ext>
                                    </p:extLs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3" grpId="0" bldLvl="0" animBg="1"/>
      <p:bldP spid="13" grpId="1" animBg="1"/>
      <p:bldP spid="12" grpId="0" bldLvl="0" animBg="1"/>
      <p:bldP spid="12" grpId="1" animBg="1"/>
      <p:bldP spid="14" grpId="0" bldLvl="0" animBg="1"/>
      <p:bldP spid="14" grpId="1" animBg="1"/>
      <p:bldP spid="6" grpId="0" bldLvl="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H1</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29995" y="535940"/>
            <a:ext cx="619696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become a foreign trade salesman</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zh-CN" altLang="en-US"/>
          </a:p>
        </p:txBody>
      </p:sp>
      <p:sp>
        <p:nvSpPr>
          <p:cNvPr id="3" name="文本框 2"/>
          <p:cNvSpPr txBox="1"/>
          <p:nvPr/>
        </p:nvSpPr>
        <p:spPr>
          <a:xfrm>
            <a:off x="1229995" y="1396365"/>
            <a:ext cx="6196965" cy="1476375"/>
          </a:xfrm>
          <a:prstGeom prst="rect">
            <a:avLst/>
          </a:prstGeom>
          <a:solidFill>
            <a:srgbClr val="3A795F"/>
          </a:solidFill>
          <a:ln>
            <a:noFill/>
          </a:ln>
        </p:spPr>
        <p:txBody>
          <a:bodyPr wrap="square" rtlCol="0" anchor="t">
            <a:spAutoFit/>
          </a:bodyPr>
          <a:p>
            <a:pPr marL="800100" lvl="1" indent="-342900" algn="l">
              <a:buFont typeface="+mj-ea"/>
              <a:buAutoNum type="circleNumDbPlain"/>
            </a:pPr>
            <a:r>
              <a:rPr lang="zh-CN" altLang="en-US">
                <a:ln>
                  <a:noFill/>
                </a:ln>
                <a:solidFill>
                  <a:srgbClr val="F7E1AF"/>
                </a:solidFill>
                <a:effectLst/>
                <a:latin typeface="Arial Black" panose="020B0A04020102020204" charset="0"/>
                <a:cs typeface="Arial Black" panose="020B0A04020102020204" charset="0"/>
                <a:sym typeface="+mn-ea"/>
              </a:rPr>
              <a:t>Positive </a:t>
            </a:r>
            <a:r>
              <a:rPr lang="en-US" altLang="zh-CN">
                <a:ln>
                  <a:noFill/>
                </a:ln>
                <a:solidFill>
                  <a:srgbClr val="F7E1AF"/>
                </a:solidFill>
                <a:effectLst/>
                <a:latin typeface="Arial Black" panose="020B0A04020102020204" charset="0"/>
                <a:cs typeface="Arial Black" panose="020B0A04020102020204" charset="0"/>
                <a:sym typeface="+mn-ea"/>
              </a:rPr>
              <a:t>A</a:t>
            </a:r>
            <a:r>
              <a:rPr lang="zh-CN" altLang="en-US">
                <a:ln>
                  <a:noFill/>
                </a:ln>
                <a:solidFill>
                  <a:srgbClr val="F7E1AF"/>
                </a:solidFill>
                <a:effectLst/>
                <a:latin typeface="Arial Black" panose="020B0A04020102020204" charset="0"/>
                <a:cs typeface="Arial Black" panose="020B0A04020102020204" charset="0"/>
                <a:sym typeface="+mn-ea"/>
              </a:rPr>
              <a:t>ttitude</a:t>
            </a:r>
            <a:endParaRPr lang="zh-CN" altLang="en-US">
              <a:ln>
                <a:noFill/>
              </a:ln>
              <a:solidFill>
                <a:srgbClr val="F7E1AF"/>
              </a:solidFill>
              <a:effectLst/>
              <a:latin typeface="Arial Black" panose="020B0A04020102020204" charset="0"/>
              <a:cs typeface="Arial Black" panose="020B0A04020102020204" charset="0"/>
              <a:sym typeface="+mn-ea"/>
            </a:endParaRPr>
          </a:p>
          <a:p>
            <a:pPr marL="800100" lvl="1" indent="-342900" algn="l">
              <a:buFont typeface="+mj-ea"/>
              <a:buAutoNum type="circleNumDbPlain"/>
            </a:pPr>
            <a:r>
              <a:rPr lang="en-US" altLang="zh-CN">
                <a:ln>
                  <a:noFill/>
                </a:ln>
                <a:solidFill>
                  <a:srgbClr val="F7E1AF"/>
                </a:solidFill>
                <a:effectLst/>
                <a:latin typeface="Arial Black" panose="020B0A04020102020204" charset="0"/>
                <a:cs typeface="Arial Black" panose="020B0A04020102020204" charset="0"/>
                <a:sym typeface="+mn-ea"/>
              </a:rPr>
              <a:t>Professional Quality</a:t>
            </a:r>
            <a:endParaRPr>
              <a:ln>
                <a:noFill/>
              </a:ln>
              <a:solidFill>
                <a:srgbClr val="F7E1AF"/>
              </a:solidFill>
              <a:effectLst/>
              <a:latin typeface="Arial Black" panose="020B0A04020102020204" charset="0"/>
              <a:cs typeface="Arial Black" panose="020B0A04020102020204" charset="0"/>
              <a:sym typeface="+mn-ea"/>
            </a:endParaRPr>
          </a:p>
          <a:p>
            <a:pPr marL="800100" lvl="1" indent="-342900" algn="l">
              <a:buFont typeface="+mj-ea"/>
              <a:buAutoNum type="circleNumDbPlain"/>
            </a:pPr>
            <a:r>
              <a:rPr>
                <a:ln>
                  <a:noFill/>
                </a:ln>
                <a:solidFill>
                  <a:srgbClr val="F7E1AF"/>
                </a:solidFill>
                <a:effectLst/>
                <a:latin typeface="Arial Black" panose="020B0A04020102020204" charset="0"/>
                <a:cs typeface="Arial Black" panose="020B0A04020102020204" charset="0"/>
                <a:sym typeface="+mn-ea"/>
              </a:rPr>
              <a:t>Rich product knowledge</a:t>
            </a:r>
            <a:endParaRPr>
              <a:ln>
                <a:noFill/>
              </a:ln>
              <a:solidFill>
                <a:srgbClr val="F7E1AF"/>
              </a:solidFill>
              <a:effectLst/>
              <a:latin typeface="Arial Black" panose="020B0A04020102020204" charset="0"/>
              <a:cs typeface="Arial Black" panose="020B0A04020102020204" charset="0"/>
              <a:sym typeface="+mn-ea"/>
            </a:endParaRPr>
          </a:p>
          <a:p>
            <a:pPr marL="800100" lvl="1" indent="-342900" algn="l">
              <a:buFont typeface="+mj-ea"/>
              <a:buAutoNum type="circleNumDbPlain"/>
            </a:pPr>
            <a:r>
              <a:rPr>
                <a:ln>
                  <a:noFill/>
                </a:ln>
                <a:solidFill>
                  <a:srgbClr val="F7E1AF"/>
                </a:solidFill>
                <a:effectLst/>
                <a:latin typeface="Arial Black" panose="020B0A04020102020204" charset="0"/>
                <a:cs typeface="Arial Black" panose="020B0A04020102020204" charset="0"/>
                <a:sym typeface="+mn-ea"/>
              </a:rPr>
              <a:t>keen marketing awareness</a:t>
            </a:r>
            <a:endParaRPr>
              <a:ln>
                <a:noFill/>
              </a:ln>
              <a:solidFill>
                <a:srgbClr val="F7E1AF"/>
              </a:solidFill>
              <a:effectLst/>
              <a:latin typeface="Arial Black" panose="020B0A04020102020204" charset="0"/>
              <a:cs typeface="Arial Black" panose="020B0A04020102020204" charset="0"/>
              <a:sym typeface="+mn-ea"/>
            </a:endParaRPr>
          </a:p>
          <a:p>
            <a:pPr marL="800100" lvl="1" indent="-342900" algn="l">
              <a:buFont typeface="+mj-ea"/>
              <a:buAutoNum type="circleNumDbPlain"/>
            </a:pPr>
            <a:r>
              <a:rPr lang="zh-CN" altLang="en-US">
                <a:ln>
                  <a:noFill/>
                </a:ln>
                <a:solidFill>
                  <a:srgbClr val="F7E1AF"/>
                </a:solidFill>
                <a:effectLst/>
                <a:latin typeface="Arial Black" panose="020B0A04020102020204" charset="0"/>
                <a:cs typeface="Arial Black" panose="020B0A04020102020204" charset="0"/>
                <a:sym typeface="+mn-ea"/>
              </a:rPr>
              <a:t>Pursue excellence</a:t>
            </a:r>
            <a:endPar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5" name="图片 4" descr="Jim-Rohn-Quote"/>
          <p:cNvPicPr>
            <a:picLocks noChangeAspect="1"/>
          </p:cNvPicPr>
          <p:nvPr/>
        </p:nvPicPr>
        <p:blipFill>
          <a:blip r:embed="rId1"/>
          <a:stretch>
            <a:fillRect/>
          </a:stretch>
        </p:blipFill>
        <p:spPr>
          <a:xfrm>
            <a:off x="7590155" y="535940"/>
            <a:ext cx="4448175" cy="2336800"/>
          </a:xfrm>
          <a:prstGeom prst="rect">
            <a:avLst/>
          </a:prstGeom>
        </p:spPr>
      </p:pic>
      <p:grpSp>
        <p:nvGrpSpPr>
          <p:cNvPr id="13" name="组合 12"/>
          <p:cNvGrpSpPr/>
          <p:nvPr/>
        </p:nvGrpSpPr>
        <p:grpSpPr>
          <a:xfrm>
            <a:off x="0" y="0"/>
            <a:ext cx="12192000" cy="6866890"/>
            <a:chOff x="0" y="-1"/>
            <a:chExt cx="19200" cy="10801"/>
          </a:xfrm>
        </p:grpSpPr>
        <p:pic>
          <p:nvPicPr>
            <p:cNvPr id="11" name="图片 10">
              <a:hlinkClick r:id="rId2" action="ppaction://hlinkfile"/>
            </p:cNvPr>
            <p:cNvPicPr/>
            <p:nvPr/>
          </p:nvPicPr>
          <p:blipFill>
            <a:blip r:embed="rId3"/>
            <a:stretch>
              <a:fillRect/>
            </a:stretch>
          </p:blipFill>
          <p:spPr>
            <a:xfrm>
              <a:off x="0" y="-1"/>
              <a:ext cx="19200" cy="10801"/>
            </a:xfrm>
            <a:prstGeom prst="rect">
              <a:avLst/>
            </a:prstGeom>
            <a:noFill/>
            <a:ln w="9525">
              <a:noFill/>
            </a:ln>
          </p:spPr>
        </p:pic>
        <p:sp>
          <p:nvSpPr>
            <p:cNvPr id="12" name="文本框 11"/>
            <p:cNvSpPr txBox="1"/>
            <p:nvPr/>
          </p:nvSpPr>
          <p:spPr>
            <a:xfrm>
              <a:off x="510" y="794"/>
              <a:ext cx="9759" cy="3629"/>
            </a:xfrm>
            <a:prstGeom prst="rect">
              <a:avLst/>
            </a:prstGeom>
            <a:noFill/>
            <a:ln>
              <a:noFill/>
            </a:ln>
            <a:extLst>
              <a:ext uri="{909E8E84-426E-40DD-AFC4-6F175D3DCCD1}">
                <a14:hiddenFill xmlns:a14="http://schemas.microsoft.com/office/drawing/2010/main">
                  <a:solidFill>
                    <a:srgbClr val="3A795F">
                      <a:alpha val="30000"/>
                    </a:srgbClr>
                  </a:solidFill>
                </a14:hiddenFill>
              </a:ext>
            </a:extLst>
          </p:spPr>
          <p:txBody>
            <a:bodyPr wrap="square" rtlCol="0" anchor="t">
              <a:spAutoFit/>
            </a:bodyPr>
            <a:p>
              <a:pPr lvl="1" indent="0" algn="l">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You want </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l">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You really really want</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l">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It’s not about the money</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l">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Participate in global trade</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l">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It allows us to meet many different people</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l">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It allows us to meet many different things</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l">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It can make our life more colorful</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l">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It's a way of life</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p:txBody>
        </p:sp>
      </p:grpSp>
      <p:sp>
        <p:nvSpPr>
          <p:cNvPr id="14" name="文本框 13"/>
          <p:cNvSpPr txBox="1"/>
          <p:nvPr>
            <p:custDataLst>
              <p:tags r:id="rId4"/>
            </p:custDataLst>
          </p:nvPr>
        </p:nvSpPr>
        <p:spPr>
          <a:xfrm>
            <a:off x="5242560" y="612140"/>
            <a:ext cx="6196965" cy="922020"/>
          </a:xfrm>
          <a:prstGeom prst="rect">
            <a:avLst/>
          </a:prstGeom>
          <a:noFill/>
          <a:ln>
            <a:noFill/>
          </a:ln>
          <a:extLst>
            <a:ext uri="{909E8E84-426E-40DD-AFC4-6F175D3DCCD1}">
              <a14:hiddenFill xmlns:a14="http://schemas.microsoft.com/office/drawing/2010/main">
                <a:solidFill>
                  <a:srgbClr val="3A795F">
                    <a:alpha val="30000"/>
                  </a:srgbClr>
                </a:solidFill>
              </a14:hiddenFill>
            </a:ext>
          </a:extLst>
        </p:spPr>
        <p:txBody>
          <a:bodyPr wrap="square" rtlCol="0" anchor="t">
            <a:spAutoFit/>
          </a:bodyPr>
          <a:p>
            <a:pPr lvl="1" indent="0" algn="r">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77.53 Billion People</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r">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233 countries and regions</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r">
              <a:buFont typeface="+mj-ea"/>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6,000 different languages ​​worldwide</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0" fill="hold"/>
                                        <p:tgtEl>
                                          <p:spTgt spid="13"/>
                                        </p:tgtEl>
                                        <p:attrNameLst>
                                          <p:attrName>ppt_x</p:attrName>
                                        </p:attrNameLst>
                                      </p:cBhvr>
                                      <p:tavLst>
                                        <p:tav tm="0">
                                          <p:val>
                                            <p:strVal val="#ppt_x"/>
                                          </p:val>
                                        </p:tav>
                                        <p:tav tm="100000">
                                          <p:val>
                                            <p:strVal val="#ppt_x"/>
                                          </p:val>
                                        </p:tav>
                                      </p:tavLst>
                                    </p:anim>
                                    <p:anim calcmode="lin" valueType="num">
                                      <p:cBhvr additive="base">
                                        <p:cTn id="19"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24" dur="3000" fill="hold"/>
                                              <p:tgtEl>
                                                <p:spTgt spid="14"/>
                                              </p:tgtEl>
                                              <p:attrNameLst>
                                                <p:attrName>num.show</p:attrName>
                                              </p:attrNameLst>
                                            </p:cBhvr>
                                            <p:tavLst>
                                              <p:tav tm="0">
                                                <p:val>
                                                  <p:fltVal val="0"/>
                                                </p:val>
                                              </p:tav>
                                              <p:tav tm="100000">
                                                <p:val>
                                                  <p:strVal val="#ppt_v"/>
                                                </p:val>
                                              </p:tav>
                                            </p:tavLst>
                                          </p:anim>
                                        </wppc:dynamicDigit>
                                      </p:ext>
                                    </p:extLs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H2</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29995" y="0"/>
            <a:ext cx="10962640"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learn English?</a:t>
            </a:r>
            <a:endParaRPr lang="zh-CN" altLang="en-US"/>
          </a:p>
        </p:txBody>
      </p:sp>
      <p:sp>
        <p:nvSpPr>
          <p:cNvPr id="7" name="矩形 6"/>
          <p:cNvSpPr/>
          <p:nvPr/>
        </p:nvSpPr>
        <p:spPr>
          <a:xfrm>
            <a:off x="1229995" y="2018665"/>
            <a:ext cx="30257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Don't be afraid the </a:t>
            </a: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mistake if you’re talk</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8" name="矩形 7"/>
          <p:cNvSpPr/>
          <p:nvPr/>
        </p:nvSpPr>
        <p:spPr>
          <a:xfrm>
            <a:off x="1229995" y="3133725"/>
            <a:ext cx="30257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l">
              <a:buFont typeface="Arial" panose="020B0604020202020204" pitchFamily="34" charset="0"/>
              <a:buNone/>
            </a:pPr>
            <a:r>
              <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English is simple</a:t>
            </a:r>
            <a:endPar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3" name="矩形 2"/>
          <p:cNvSpPr/>
          <p:nvPr/>
        </p:nvSpPr>
        <p:spPr>
          <a:xfrm>
            <a:off x="1229995" y="903605"/>
            <a:ext cx="30257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Why study English?</a:t>
            </a:r>
            <a:endParaRPr lang="zh-CN" altLang="en-US">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5" name="矩形 4"/>
          <p:cNvSpPr/>
          <p:nvPr/>
        </p:nvSpPr>
        <p:spPr>
          <a:xfrm>
            <a:off x="4314190" y="903605"/>
            <a:ext cx="685482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algn="l"/>
            <a:r>
              <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Because English is the de facto standard language for international trade</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6" name="矩形 5"/>
          <p:cNvSpPr/>
          <p:nvPr/>
        </p:nvSpPr>
        <p:spPr>
          <a:xfrm>
            <a:off x="4314190" y="2018665"/>
            <a:ext cx="685482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algn="l"/>
            <a:r>
              <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English is not a native language in most countries, people who may communicate with you may speak English worse than you</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0" name="矩形 9"/>
          <p:cNvSpPr/>
          <p:nvPr/>
        </p:nvSpPr>
        <p:spPr>
          <a:xfrm>
            <a:off x="4314190" y="3133725"/>
            <a:ext cx="685482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algn="l"/>
            <a:r>
              <a:rPr lang="zh-CN" altLang="en-US">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English is a phonetic text, as long as you learn to spell, you can already use English for communication</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107" name="图片 106"/>
          <p:cNvPicPr/>
          <p:nvPr/>
        </p:nvPicPr>
        <p:blipFill>
          <a:blip r:embed="rId1"/>
          <a:stretch>
            <a:fillRect/>
          </a:stretch>
        </p:blipFill>
        <p:spPr>
          <a:xfrm>
            <a:off x="-8255" y="904240"/>
            <a:ext cx="12192000" cy="5709285"/>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diamond(in)">
                                      <p:cBhvr>
                                        <p:cTn id="7"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H2</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29995" y="0"/>
            <a:ext cx="1096200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learn English?</a:t>
            </a:r>
            <a:endParaRPr lang="zh-CN" altLang="en-US"/>
          </a:p>
        </p:txBody>
      </p:sp>
      <p:pic>
        <p:nvPicPr>
          <p:cNvPr id="106" name="图片 105"/>
          <p:cNvPicPr/>
          <p:nvPr/>
        </p:nvPicPr>
        <p:blipFill>
          <a:blip r:embed="rId1"/>
          <a:srcRect l="3336" t="9722" r="2354" b="9861"/>
          <a:stretch>
            <a:fillRect/>
          </a:stretch>
        </p:blipFill>
        <p:spPr>
          <a:xfrm>
            <a:off x="7583170" y="1062990"/>
            <a:ext cx="4578350" cy="5506085"/>
          </a:xfrm>
          <a:prstGeom prst="rect">
            <a:avLst/>
          </a:prstGeom>
          <a:noFill/>
          <a:ln w="9525">
            <a:noFill/>
          </a:ln>
        </p:spPr>
      </p:pic>
      <p:grpSp>
        <p:nvGrpSpPr>
          <p:cNvPr id="5" name="组合 4"/>
          <p:cNvGrpSpPr/>
          <p:nvPr/>
        </p:nvGrpSpPr>
        <p:grpSpPr>
          <a:xfrm>
            <a:off x="1155065" y="1071245"/>
            <a:ext cx="6285230" cy="2234565"/>
            <a:chOff x="1965" y="1421"/>
            <a:chExt cx="9898" cy="3519"/>
          </a:xfrm>
        </p:grpSpPr>
        <p:sp>
          <p:nvSpPr>
            <p:cNvPr id="7" name="矩形 6"/>
            <p:cNvSpPr/>
            <p:nvPr/>
          </p:nvSpPr>
          <p:spPr>
            <a:xfrm>
              <a:off x="1965" y="2703"/>
              <a:ext cx="4927" cy="1147"/>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Alphabet</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8" name="矩形 7"/>
            <p:cNvSpPr/>
            <p:nvPr/>
          </p:nvSpPr>
          <p:spPr>
            <a:xfrm>
              <a:off x="7017" y="1421"/>
              <a:ext cx="4831" cy="1142"/>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Letters &amp; Pronunciations</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9" name="矩形 8"/>
            <p:cNvSpPr/>
            <p:nvPr/>
          </p:nvSpPr>
          <p:spPr>
            <a:xfrm>
              <a:off x="7013" y="2730"/>
              <a:ext cx="4848" cy="1119"/>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Spelling Rules</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0" name="矩形 9"/>
            <p:cNvSpPr/>
            <p:nvPr/>
          </p:nvSpPr>
          <p:spPr>
            <a:xfrm>
              <a:off x="1974" y="1424"/>
              <a:ext cx="4920" cy="1138"/>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Step 1</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6" name="矩形 15"/>
            <p:cNvSpPr/>
            <p:nvPr/>
          </p:nvSpPr>
          <p:spPr>
            <a:xfrm>
              <a:off x="1965" y="4016"/>
              <a:ext cx="9899" cy="92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1 day to 1 week Master </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grpSp>
      <p:pic>
        <p:nvPicPr>
          <p:cNvPr id="102" name="图片 101"/>
          <p:cNvPicPr/>
          <p:nvPr/>
        </p:nvPicPr>
        <p:blipFill>
          <a:blip r:embed="rId2"/>
          <a:stretch>
            <a:fillRect/>
          </a:stretch>
        </p:blipFill>
        <p:spPr>
          <a:xfrm>
            <a:off x="1130935" y="3746500"/>
            <a:ext cx="3058795" cy="2822575"/>
          </a:xfrm>
          <a:prstGeom prst="rect">
            <a:avLst/>
          </a:prstGeom>
          <a:noFill/>
          <a:ln w="9525">
            <a:noFill/>
          </a:ln>
        </p:spPr>
      </p:pic>
      <p:pic>
        <p:nvPicPr>
          <p:cNvPr id="103" name="图片 102"/>
          <p:cNvPicPr/>
          <p:nvPr/>
        </p:nvPicPr>
        <p:blipFill>
          <a:blip r:embed="rId3">
            <a:clrChange>
              <a:clrFrom>
                <a:srgbClr val="FFFFFF">
                  <a:alpha val="100000"/>
                </a:srgbClr>
              </a:clrFrom>
              <a:clrTo>
                <a:srgbClr val="FFFFFF">
                  <a:alpha val="100000"/>
                  <a:alpha val="0"/>
                </a:srgbClr>
              </a:clrTo>
            </a:clrChange>
          </a:blip>
          <a:srcRect l="13863" t="3267" r="12235" b="5107"/>
          <a:stretch>
            <a:fillRect/>
          </a:stretch>
        </p:blipFill>
        <p:spPr>
          <a:xfrm>
            <a:off x="4276725" y="3838575"/>
            <a:ext cx="3305810" cy="2730500"/>
          </a:xfrm>
          <a:prstGeom prst="rect">
            <a:avLst/>
          </a:prstGeom>
          <a:noFill/>
          <a:ln w="9525">
            <a:noFill/>
          </a:ln>
        </p:spPr>
      </p:pic>
    </p:spTree>
    <p:custDataLst>
      <p:tags r:id="rId4"/>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H2</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learn English?</a:t>
            </a:r>
            <a:endParaRPr lang="zh-CN" altLang="en-US"/>
          </a:p>
        </p:txBody>
      </p:sp>
      <p:sp>
        <p:nvSpPr>
          <p:cNvPr id="8" name="矩形 7"/>
          <p:cNvSpPr/>
          <p:nvPr/>
        </p:nvSpPr>
        <p:spPr>
          <a:xfrm>
            <a:off x="8826500" y="1489075"/>
            <a:ext cx="3074035" cy="98488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l">
              <a:buFont typeface="Arial" panose="020B0604020202020204" pitchFamily="34" charset="0"/>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All sentences include two parts: the subject and the verb (this is also known as the predicate) </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9" name="矩形 8"/>
          <p:cNvSpPr/>
          <p:nvPr/>
        </p:nvSpPr>
        <p:spPr>
          <a:xfrm>
            <a:off x="7419975" y="2498090"/>
            <a:ext cx="4483100" cy="55118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The most basic structure</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S+V+O</a:t>
            </a:r>
            <a:endParaRPr lang="en-US" altLang="zh-CN" sz="1200">
              <a:solidFill>
                <a:srgbClr val="F7E1AF"/>
              </a:solidFill>
              <a:latin typeface="Arial Black" panose="020B0A04020102020204" charset="0"/>
              <a:cs typeface="Arial Black" panose="020B0A04020102020204" charset="0"/>
              <a:sym typeface="+mn-ea"/>
            </a:endParaRPr>
          </a:p>
        </p:txBody>
      </p:sp>
      <p:sp>
        <p:nvSpPr>
          <p:cNvPr id="10" name="矩形 9"/>
          <p:cNvSpPr/>
          <p:nvPr/>
        </p:nvSpPr>
        <p:spPr>
          <a:xfrm>
            <a:off x="7418070" y="560705"/>
            <a:ext cx="448246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Step 2</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6" name="矩形 15"/>
          <p:cNvSpPr/>
          <p:nvPr/>
        </p:nvSpPr>
        <p:spPr>
          <a:xfrm>
            <a:off x="7419975" y="6266815"/>
            <a:ext cx="4483735" cy="51562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1 week to 1 month </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Master </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5" name="矩形 4"/>
          <p:cNvSpPr/>
          <p:nvPr/>
        </p:nvSpPr>
        <p:spPr>
          <a:xfrm>
            <a:off x="7418070" y="1489710"/>
            <a:ext cx="1348740" cy="98361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Basic English sentence structure</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6" name="矩形 5"/>
          <p:cNvSpPr/>
          <p:nvPr/>
        </p:nvSpPr>
        <p:spPr>
          <a:xfrm>
            <a:off x="1229995" y="560705"/>
            <a:ext cx="5792470"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600">
                <a:solidFill>
                  <a:srgbClr val="F7E1AF"/>
                </a:solidFill>
                <a:latin typeface="Arial Black" panose="020B0A04020102020204" charset="0"/>
                <a:cs typeface="Arial Black" panose="020B0A04020102020204" charset="0"/>
                <a:sym typeface="+mn-ea"/>
              </a:rPr>
              <a:t>Most sentences in English are constructed using one of the following </a:t>
            </a:r>
            <a:r>
              <a:rPr lang="en-US" altLang="zh-CN" sz="1600">
                <a:solidFill>
                  <a:srgbClr val="F7E1AF"/>
                </a:solidFill>
                <a:latin typeface="Arial Black" panose="020B0A04020102020204" charset="0"/>
                <a:cs typeface="Arial Black" panose="020B0A04020102020204" charset="0"/>
                <a:sym typeface="+mn-ea"/>
              </a:rPr>
              <a:t>5</a:t>
            </a:r>
            <a:r>
              <a:rPr lang="zh-CN" altLang="en-US" sz="1600">
                <a:solidFill>
                  <a:srgbClr val="F7E1AF"/>
                </a:solidFill>
                <a:latin typeface="Arial Black" panose="020B0A04020102020204" charset="0"/>
                <a:cs typeface="Arial Black" panose="020B0A04020102020204" charset="0"/>
                <a:sym typeface="+mn-ea"/>
              </a:rPr>
              <a:t> patterns:</a:t>
            </a:r>
            <a:endParaRPr lang="zh-CN" altLang="en-US"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1" name="矩形 10"/>
          <p:cNvSpPr/>
          <p:nvPr/>
        </p:nvSpPr>
        <p:spPr>
          <a:xfrm>
            <a:off x="1229995" y="1610360"/>
            <a:ext cx="3133090" cy="149352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a:buAutoNum type="arabicPeriod"/>
            </a:pPr>
            <a:r>
              <a:rPr lang="zh-CN" altLang="en-US" sz="1600">
                <a:solidFill>
                  <a:srgbClr val="F7E1AF"/>
                </a:solidFill>
                <a:latin typeface="Arial Black" panose="020B0A04020102020204" charset="0"/>
                <a:cs typeface="Arial Black" panose="020B0A04020102020204" charset="0"/>
                <a:sym typeface="+mn-ea"/>
              </a:rPr>
              <a:t>Subject–Verb</a:t>
            </a:r>
            <a:endParaRPr lang="zh-CN" altLang="en-US" sz="1600">
              <a:solidFill>
                <a:srgbClr val="F7E1AF"/>
              </a:solidFill>
              <a:latin typeface="Arial Black" panose="020B0A04020102020204" charset="0"/>
              <a:cs typeface="Arial Black" panose="020B0A04020102020204" charset="0"/>
              <a:sym typeface="+mn-ea"/>
            </a:endParaRPr>
          </a:p>
          <a:p>
            <a:pPr marL="342900" indent="-342900" algn="l">
              <a:buAutoNum type="arabicPeriod"/>
            </a:pPr>
            <a:r>
              <a:rPr lang="zh-CN" altLang="en-US" sz="1600">
                <a:solidFill>
                  <a:srgbClr val="F7E1AF"/>
                </a:solidFill>
                <a:latin typeface="Arial Black" panose="020B0A04020102020204" charset="0"/>
                <a:cs typeface="Arial Black" panose="020B0A04020102020204" charset="0"/>
                <a:sym typeface="+mn-ea"/>
              </a:rPr>
              <a:t>Subject–Verb–Object</a:t>
            </a:r>
            <a:endParaRPr lang="zh-CN" altLang="en-US" sz="1600">
              <a:solidFill>
                <a:srgbClr val="F7E1AF"/>
              </a:solidFill>
              <a:latin typeface="Arial Black" panose="020B0A04020102020204" charset="0"/>
              <a:cs typeface="Arial Black" panose="020B0A04020102020204" charset="0"/>
              <a:sym typeface="+mn-ea"/>
            </a:endParaRPr>
          </a:p>
          <a:p>
            <a:pPr marL="342900" indent="-342900" algn="l">
              <a:buAutoNum type="arabicPeriod"/>
            </a:pPr>
            <a:r>
              <a:rPr lang="zh-CN" altLang="en-US" sz="1600">
                <a:solidFill>
                  <a:srgbClr val="F7E1AF"/>
                </a:solidFill>
                <a:latin typeface="Arial Black" panose="020B0A04020102020204" charset="0"/>
                <a:cs typeface="Arial Black" panose="020B0A04020102020204" charset="0"/>
                <a:sym typeface="+mn-ea"/>
              </a:rPr>
              <a:t>Subject–Verb–Adjective</a:t>
            </a:r>
            <a:endParaRPr lang="zh-CN" altLang="en-US" sz="1600">
              <a:solidFill>
                <a:srgbClr val="F7E1AF"/>
              </a:solidFill>
              <a:latin typeface="Arial Black" panose="020B0A04020102020204" charset="0"/>
              <a:cs typeface="Arial Black" panose="020B0A04020102020204" charset="0"/>
              <a:sym typeface="+mn-ea"/>
            </a:endParaRPr>
          </a:p>
          <a:p>
            <a:pPr marL="342900" indent="-342900" algn="l">
              <a:buAutoNum type="arabicPeriod"/>
            </a:pPr>
            <a:r>
              <a:rPr lang="zh-CN" altLang="en-US" sz="1600">
                <a:solidFill>
                  <a:srgbClr val="F7E1AF"/>
                </a:solidFill>
                <a:latin typeface="Arial Black" panose="020B0A04020102020204" charset="0"/>
                <a:cs typeface="Arial Black" panose="020B0A04020102020204" charset="0"/>
                <a:sym typeface="+mn-ea"/>
              </a:rPr>
              <a:t>Subject–Verb–Adverb</a:t>
            </a:r>
            <a:endParaRPr lang="zh-CN" altLang="en-US" sz="1600">
              <a:solidFill>
                <a:srgbClr val="F7E1AF"/>
              </a:solidFill>
              <a:latin typeface="Arial Black" panose="020B0A04020102020204" charset="0"/>
              <a:cs typeface="Arial Black" panose="020B0A04020102020204" charset="0"/>
              <a:sym typeface="+mn-ea"/>
            </a:endParaRPr>
          </a:p>
          <a:p>
            <a:pPr marL="342900" indent="-342900" algn="l">
              <a:buAutoNum type="arabicPeriod"/>
            </a:pPr>
            <a:r>
              <a:rPr lang="zh-CN" altLang="en-US" sz="1600">
                <a:solidFill>
                  <a:srgbClr val="F7E1AF"/>
                </a:solidFill>
                <a:latin typeface="Arial Black" panose="020B0A04020102020204" charset="0"/>
                <a:cs typeface="Arial Black" panose="020B0A04020102020204" charset="0"/>
                <a:sym typeface="+mn-ea"/>
              </a:rPr>
              <a:t>Subject–Verb–Noun</a:t>
            </a:r>
            <a:endParaRPr lang="zh-CN" altLang="en-US"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2" name="矩形 11"/>
          <p:cNvSpPr/>
          <p:nvPr/>
        </p:nvSpPr>
        <p:spPr>
          <a:xfrm>
            <a:off x="4469765" y="1610360"/>
            <a:ext cx="2552700" cy="149288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a:buNone/>
            </a:pPr>
            <a:endPar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l">
              <a:buNone/>
            </a:pPr>
            <a:r>
              <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S+V+O</a:t>
            </a:r>
            <a:endPar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l">
              <a:buNone/>
            </a:pPr>
            <a:r>
              <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Subject+Verb+Object</a:t>
            </a:r>
            <a:endPar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l">
              <a:buNone/>
            </a:pPr>
            <a:r>
              <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For Example</a:t>
            </a:r>
            <a:r>
              <a:rPr lang="zh-CN" altLang="en-US"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zh-CN" altLang="en-US"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r">
              <a:buNone/>
            </a:pPr>
            <a:r>
              <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I love you</a:t>
            </a:r>
            <a:endPar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l">
              <a:buNone/>
            </a:pPr>
            <a:endPar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3" name="矩形 12"/>
          <p:cNvSpPr/>
          <p:nvPr/>
        </p:nvSpPr>
        <p:spPr>
          <a:xfrm>
            <a:off x="1229995" y="3366770"/>
            <a:ext cx="1778635" cy="51625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Subject+Grammar</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4" name="矩形 13"/>
          <p:cNvSpPr/>
          <p:nvPr/>
        </p:nvSpPr>
        <p:spPr>
          <a:xfrm>
            <a:off x="3240405" y="3366770"/>
            <a:ext cx="1778635" cy="51625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None/>
            </a:pPr>
            <a:r>
              <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Verb+Tenses</a:t>
            </a:r>
            <a:endPar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5" name="矩形 14"/>
          <p:cNvSpPr/>
          <p:nvPr/>
        </p:nvSpPr>
        <p:spPr>
          <a:xfrm>
            <a:off x="5207000" y="3366770"/>
            <a:ext cx="1778635" cy="51625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None/>
            </a:pPr>
            <a:r>
              <a:rPr lang="zh-CN" altLang="en-US" sz="1600">
                <a:solidFill>
                  <a:srgbClr val="F7E1AF"/>
                </a:solidFill>
                <a:latin typeface="Arial Black" panose="020B0A04020102020204" charset="0"/>
                <a:cs typeface="Arial Black" panose="020B0A04020102020204" charset="0"/>
                <a:sym typeface="+mn-ea"/>
              </a:rPr>
              <a:t>Object</a:t>
            </a:r>
            <a:endParaRPr lang="en-US" altLang="zh-CN" sz="16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7" name="矩形 16"/>
          <p:cNvSpPr/>
          <p:nvPr/>
        </p:nvSpPr>
        <p:spPr>
          <a:xfrm>
            <a:off x="1229995" y="3986530"/>
            <a:ext cx="1778635" cy="27965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I,my,mine</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We,Us,Our</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You,your</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He,Him,</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His,</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She,Her,</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hers</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They,Them,Their</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It..</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etc...</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8" name="矩形 17"/>
          <p:cNvSpPr/>
          <p:nvPr/>
        </p:nvSpPr>
        <p:spPr>
          <a:xfrm>
            <a:off x="3236595" y="3986530"/>
            <a:ext cx="1778635" cy="279590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Predicate verb:</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Be,Is,was,Are</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Do,Did,Does,Done</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etc...</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l">
              <a:buNone/>
            </a:pP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l">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Non-finite Verbs:</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 learn,</a:t>
            </a: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study, play, do, read, drive, write, clean, slean, sleep, speak, talk, wait, fly, stay, write, sit, stand,</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etc...</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9" name="矩形 18"/>
          <p:cNvSpPr/>
          <p:nvPr/>
        </p:nvSpPr>
        <p:spPr>
          <a:xfrm>
            <a:off x="5206365" y="3986530"/>
            <a:ext cx="1778635" cy="27965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a:buNone/>
            </a:pPr>
            <a:r>
              <a:rPr lang="zh-CN" altLang="en-US" sz="1200">
                <a:solidFill>
                  <a:srgbClr val="F7E1AF"/>
                </a:solidFill>
                <a:latin typeface="Arial Black" panose="020B0A04020102020204" charset="0"/>
                <a:cs typeface="Arial Black" panose="020B0A04020102020204" charset="0"/>
                <a:sym typeface="+mn-ea"/>
              </a:rPr>
              <a:t>Noun</a:t>
            </a:r>
            <a:r>
              <a:rPr lang="en-US" altLang="zh-CN" sz="1200">
                <a:solidFill>
                  <a:srgbClr val="F7E1AF"/>
                </a:solidFill>
                <a:latin typeface="Arial Black" panose="020B0A04020102020204" charset="0"/>
                <a:cs typeface="Arial Black" panose="020B0A04020102020204" charset="0"/>
                <a:sym typeface="+mn-ea"/>
              </a:rPr>
              <a:t>:</a:t>
            </a:r>
            <a:endParaRPr lang="en-US" altLang="zh-CN" sz="1200">
              <a:solidFill>
                <a:srgbClr val="F7E1AF"/>
              </a:solidFill>
              <a:latin typeface="Arial Black" panose="020B0A04020102020204" charset="0"/>
              <a:cs typeface="Arial Black" panose="020B0A04020102020204" charset="0"/>
              <a:sym typeface="+mn-ea"/>
            </a:endParaRPr>
          </a:p>
          <a:p>
            <a:pPr indent="0" algn="ctr">
              <a:buNone/>
            </a:pPr>
            <a:r>
              <a:rPr lang="en-US" altLang="zh-CN" sz="1200">
                <a:solidFill>
                  <a:srgbClr val="F7E1AF"/>
                </a:solidFill>
                <a:latin typeface="Arial Black" panose="020B0A04020102020204" charset="0"/>
                <a:cs typeface="Arial Black" panose="020B0A04020102020204" charset="0"/>
                <a:sym typeface="+mn-ea"/>
              </a:rPr>
              <a:t>Plane</a:t>
            </a:r>
            <a:r>
              <a:rPr lang="zh-CN" altLang="en-US" sz="1200">
                <a:solidFill>
                  <a:srgbClr val="F7E1AF"/>
                </a:solidFill>
                <a:latin typeface="Arial Black" panose="020B0A04020102020204" charset="0"/>
                <a:cs typeface="Arial Black" panose="020B0A04020102020204" charset="0"/>
                <a:sym typeface="+mn-ea"/>
              </a:rPr>
              <a:t>、</a:t>
            </a:r>
            <a:r>
              <a:rPr lang="en-US" altLang="zh-CN" sz="1200">
                <a:solidFill>
                  <a:srgbClr val="F7E1AF"/>
                </a:solidFill>
                <a:latin typeface="Arial Black" panose="020B0A04020102020204" charset="0"/>
                <a:cs typeface="Arial Black" panose="020B0A04020102020204" charset="0"/>
                <a:sym typeface="+mn-ea"/>
              </a:rPr>
              <a:t>Computer</a:t>
            </a:r>
            <a:r>
              <a:rPr lang="zh-CN" altLang="en-US" sz="1200">
                <a:solidFill>
                  <a:srgbClr val="F7E1AF"/>
                </a:solidFill>
                <a:latin typeface="Arial Black" panose="020B0A04020102020204" charset="0"/>
                <a:cs typeface="Arial Black" panose="020B0A04020102020204" charset="0"/>
                <a:sym typeface="+mn-ea"/>
              </a:rPr>
              <a:t>、</a:t>
            </a:r>
            <a:r>
              <a:rPr lang="en-US" altLang="zh-CN" sz="1200">
                <a:solidFill>
                  <a:srgbClr val="F7E1AF"/>
                </a:solidFill>
                <a:latin typeface="Arial Black" panose="020B0A04020102020204" charset="0"/>
                <a:cs typeface="Arial Black" panose="020B0A04020102020204" charset="0"/>
                <a:sym typeface="+mn-ea"/>
              </a:rPr>
              <a:t>Cat</a:t>
            </a:r>
            <a:r>
              <a:rPr lang="zh-CN" altLang="en-US" sz="1200">
                <a:solidFill>
                  <a:srgbClr val="F7E1AF"/>
                </a:solidFill>
                <a:latin typeface="Arial Black" panose="020B0A04020102020204" charset="0"/>
                <a:cs typeface="Arial Black" panose="020B0A04020102020204" charset="0"/>
                <a:sym typeface="+mn-ea"/>
              </a:rPr>
              <a:t>、</a:t>
            </a:r>
            <a:r>
              <a:rPr lang="en-US" altLang="zh-CN" sz="1200">
                <a:solidFill>
                  <a:srgbClr val="F7E1AF"/>
                </a:solidFill>
                <a:latin typeface="Arial Black" panose="020B0A04020102020204" charset="0"/>
                <a:cs typeface="Arial Black" panose="020B0A04020102020204" charset="0"/>
                <a:sym typeface="+mn-ea"/>
              </a:rPr>
              <a:t>Someone</a:t>
            </a:r>
            <a:r>
              <a:rPr lang="zh-CN" altLang="en-US" sz="1200">
                <a:solidFill>
                  <a:srgbClr val="F7E1AF"/>
                </a:solidFill>
                <a:latin typeface="Arial Black" panose="020B0A04020102020204" charset="0"/>
                <a:cs typeface="Arial Black" panose="020B0A04020102020204" charset="0"/>
                <a:sym typeface="+mn-ea"/>
              </a:rPr>
              <a:t>、</a:t>
            </a:r>
            <a:r>
              <a:rPr lang="en-US" altLang="zh-CN" sz="1200">
                <a:solidFill>
                  <a:srgbClr val="F7E1AF"/>
                </a:solidFill>
                <a:latin typeface="Arial Black" panose="020B0A04020102020204" charset="0"/>
                <a:cs typeface="Arial Black" panose="020B0A04020102020204" charset="0"/>
                <a:sym typeface="+mn-ea"/>
              </a:rPr>
              <a:t>Caffe</a:t>
            </a:r>
            <a:r>
              <a:rPr lang="zh-CN" altLang="en-US" sz="1200">
                <a:solidFill>
                  <a:srgbClr val="F7E1AF"/>
                </a:solidFill>
                <a:latin typeface="Arial Black" panose="020B0A04020102020204" charset="0"/>
                <a:cs typeface="Arial Black" panose="020B0A04020102020204" charset="0"/>
                <a:sym typeface="+mn-ea"/>
              </a:rPr>
              <a:t>、</a:t>
            </a:r>
            <a:r>
              <a:rPr lang="en-US" altLang="zh-CN" sz="1200">
                <a:solidFill>
                  <a:srgbClr val="F7E1AF"/>
                </a:solidFill>
                <a:latin typeface="Arial Black" panose="020B0A04020102020204" charset="0"/>
                <a:cs typeface="Arial Black" panose="020B0A04020102020204" charset="0"/>
                <a:sym typeface="+mn-ea"/>
              </a:rPr>
              <a:t>Ticket</a:t>
            </a:r>
            <a:r>
              <a:rPr lang="zh-CN" altLang="en-US" sz="1200">
                <a:solidFill>
                  <a:srgbClr val="F7E1AF"/>
                </a:solidFill>
                <a:latin typeface="Arial Black" panose="020B0A04020102020204" charset="0"/>
                <a:cs typeface="Arial Black" panose="020B0A04020102020204" charset="0"/>
                <a:sym typeface="+mn-ea"/>
              </a:rPr>
              <a:t>、</a:t>
            </a:r>
            <a:r>
              <a:rPr lang="en-US" altLang="zh-CN" sz="1200">
                <a:solidFill>
                  <a:srgbClr val="F7E1AF"/>
                </a:solidFill>
                <a:latin typeface="Arial Black" panose="020B0A04020102020204" charset="0"/>
                <a:cs typeface="Arial Black" panose="020B0A04020102020204" charset="0"/>
                <a:sym typeface="+mn-ea"/>
              </a:rPr>
              <a:t>Car</a:t>
            </a:r>
            <a:r>
              <a:rPr lang="zh-CN" altLang="en-US" sz="1200">
                <a:solidFill>
                  <a:srgbClr val="F7E1AF"/>
                </a:solidFill>
                <a:latin typeface="Arial Black" panose="020B0A04020102020204" charset="0"/>
                <a:cs typeface="Arial Black" panose="020B0A04020102020204" charset="0"/>
                <a:sym typeface="+mn-ea"/>
              </a:rPr>
              <a:t>、</a:t>
            </a:r>
            <a:endParaRPr lang="zh-CN" altLang="en-US" sz="1200">
              <a:solidFill>
                <a:srgbClr val="F7E1AF"/>
              </a:solidFill>
              <a:latin typeface="Arial Black" panose="020B0A04020102020204" charset="0"/>
              <a:cs typeface="Arial Black" panose="020B0A04020102020204" charset="0"/>
              <a:sym typeface="+mn-ea"/>
            </a:endParaRPr>
          </a:p>
          <a:p>
            <a:pPr indent="0" algn="ctr">
              <a:buNone/>
            </a:pPr>
            <a:r>
              <a:rPr lang="en-US" altLang="zh-CN" sz="1200">
                <a:solidFill>
                  <a:srgbClr val="F7E1AF"/>
                </a:solidFill>
                <a:latin typeface="Arial Black" panose="020B0A04020102020204" charset="0"/>
                <a:cs typeface="Arial Black" panose="020B0A04020102020204" charset="0"/>
                <a:sym typeface="+mn-ea"/>
              </a:rPr>
              <a:t>Visa</a:t>
            </a:r>
            <a:r>
              <a:rPr lang="zh-CN" altLang="en-US" sz="1200">
                <a:solidFill>
                  <a:srgbClr val="F7E1AF"/>
                </a:solidFill>
                <a:latin typeface="Arial Black" panose="020B0A04020102020204" charset="0"/>
                <a:cs typeface="Arial Black" panose="020B0A04020102020204" charset="0"/>
                <a:sym typeface="+mn-ea"/>
              </a:rPr>
              <a:t>、</a:t>
            </a:r>
            <a:r>
              <a:rPr lang="en-US" altLang="zh-CN" sz="1200">
                <a:solidFill>
                  <a:srgbClr val="F7E1AF"/>
                </a:solidFill>
                <a:latin typeface="Arial Black" panose="020B0A04020102020204" charset="0"/>
                <a:cs typeface="Arial Black" panose="020B0A04020102020204" charset="0"/>
                <a:sym typeface="+mn-ea"/>
              </a:rPr>
              <a:t>etc...</a:t>
            </a:r>
            <a:endParaRPr lang="zh-CN" altLang="en-US" sz="1200">
              <a:solidFill>
                <a:srgbClr val="F7E1AF"/>
              </a:solidFill>
              <a:latin typeface="Arial Black" panose="020B0A04020102020204" charset="0"/>
              <a:cs typeface="Arial Black" panose="020B0A04020102020204" charset="0"/>
              <a:sym typeface="+mn-ea"/>
            </a:endParaRPr>
          </a:p>
          <a:p>
            <a:pPr indent="0" algn="ctr">
              <a:buNone/>
            </a:pPr>
            <a:r>
              <a:rPr lang="zh-CN" altLang="en-US"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Accumulate words</a:t>
            </a:r>
            <a:endParaRPr lang="zh-CN" altLang="en-US"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indent="0" algn="ctr">
              <a:buNone/>
            </a:pP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100" name="图片 99"/>
          <p:cNvPicPr/>
          <p:nvPr/>
        </p:nvPicPr>
        <p:blipFill>
          <a:blip r:embed="rId1"/>
          <a:srcRect l="5908" t="5985" r="5722" b="5536"/>
          <a:stretch>
            <a:fillRect/>
          </a:stretch>
        </p:blipFill>
        <p:spPr>
          <a:xfrm>
            <a:off x="7709535" y="3084195"/>
            <a:ext cx="3899535" cy="3150235"/>
          </a:xfrm>
          <a:prstGeom prst="rect">
            <a:avLst/>
          </a:prstGeom>
          <a:noFill/>
          <a:ln w="9525">
            <a:noFill/>
          </a:ln>
        </p:spPr>
      </p:pic>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H2</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learn English?</a:t>
            </a:r>
            <a:endParaRPr lang="zh-CN" altLang="en-US"/>
          </a:p>
        </p:txBody>
      </p:sp>
      <p:sp>
        <p:nvSpPr>
          <p:cNvPr id="21" name="矩形 20"/>
          <p:cNvSpPr/>
          <p:nvPr/>
        </p:nvSpPr>
        <p:spPr>
          <a:xfrm>
            <a:off x="2005330" y="904240"/>
            <a:ext cx="4483100" cy="563880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Helper</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lvl="1" indent="0" algn="ctr">
              <a:buFont typeface="Arial" panose="020B0604020202020204" pitchFamily="34" charset="0"/>
              <a:buNone/>
            </a:pP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Google Translate</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Bing Translator</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Translatedict</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Translate.com</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DeepL Translator</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PROMT Online Translator</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Collins Dictionary Translator</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ImTranslator</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SpanishDict</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l">
              <a:buFont typeface="Arial" panose="020B0604020202020204" pitchFamily="34" charset="0"/>
              <a:buAutoNum type="arabicPeriod"/>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Reverso</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lvl="1" indent="0" algn="l">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etc..</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marL="800100" lvl="1" indent="-342900" algn="ctr">
              <a:buFont typeface="Arial" panose="020B0604020202020204" pitchFamily="34" charset="0"/>
              <a:buNone/>
            </a:pP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a:p>
            <a:pPr lvl="1" indent="0" algn="l">
              <a:buFont typeface="Arial" panose="020B0604020202020204" pitchFamily="34" charset="0"/>
              <a:buNone/>
            </a:pPr>
            <a:r>
              <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Communication barrier is a real thing. And doubly so if you are dealing with a script that's totally unfamiliar to you. Any of these online translators can get the job done. </a:t>
            </a:r>
            <a:endParaRPr lang="en-US" altLang="zh-CN" sz="1200">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grpSp>
        <p:nvGrpSpPr>
          <p:cNvPr id="23" name="组合 22"/>
          <p:cNvGrpSpPr/>
          <p:nvPr/>
        </p:nvGrpSpPr>
        <p:grpSpPr>
          <a:xfrm>
            <a:off x="6685915" y="904240"/>
            <a:ext cx="4483100" cy="5639435"/>
            <a:chOff x="10529" y="1424"/>
            <a:chExt cx="7060" cy="8881"/>
          </a:xfrm>
        </p:grpSpPr>
        <p:sp>
          <p:nvSpPr>
            <p:cNvPr id="10" name="矩形 9"/>
            <p:cNvSpPr/>
            <p:nvPr/>
          </p:nvSpPr>
          <p:spPr>
            <a:xfrm>
              <a:off x="10530" y="1424"/>
              <a:ext cx="7059" cy="1314"/>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Step 3</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16" name="矩形 15"/>
            <p:cNvSpPr/>
            <p:nvPr/>
          </p:nvSpPr>
          <p:spPr>
            <a:xfrm>
              <a:off x="10529" y="9493"/>
              <a:ext cx="7061" cy="812"/>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1 </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month</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 to 3 months </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Master </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7" name="矩形 6"/>
            <p:cNvSpPr/>
            <p:nvPr/>
          </p:nvSpPr>
          <p:spPr>
            <a:xfrm>
              <a:off x="10530" y="6398"/>
              <a:ext cx="7059" cy="1199"/>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Accumulate professional vocabulary in the industry</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3" name="矩形 2"/>
            <p:cNvSpPr/>
            <p:nvPr/>
          </p:nvSpPr>
          <p:spPr>
            <a:xfrm>
              <a:off x="10530" y="7665"/>
              <a:ext cx="7059" cy="829"/>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Reading and using</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sp>
          <p:nvSpPr>
            <p:cNvPr id="20" name="矩形 19"/>
            <p:cNvSpPr/>
            <p:nvPr/>
          </p:nvSpPr>
          <p:spPr>
            <a:xfrm>
              <a:off x="10529" y="8600"/>
              <a:ext cx="7060" cy="80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Using translation software</a:t>
              </a:r>
              <a:endPar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endParaRPr>
            </a:p>
          </p:txBody>
        </p:sp>
        <p:pic>
          <p:nvPicPr>
            <p:cNvPr id="101" name="图片 100"/>
            <p:cNvPicPr/>
            <p:nvPr/>
          </p:nvPicPr>
          <p:blipFill>
            <a:blip r:embed="rId1"/>
            <a:stretch>
              <a:fillRect/>
            </a:stretch>
          </p:blipFill>
          <p:spPr>
            <a:xfrm>
              <a:off x="10530" y="2792"/>
              <a:ext cx="7058" cy="3526"/>
            </a:xfrm>
            <a:prstGeom prst="rect">
              <a:avLst/>
            </a:prstGeom>
            <a:noFill/>
            <a:ln w="9525">
              <a:noFill/>
            </a:ln>
          </p:spPr>
        </p:pic>
      </p:gr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H3</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find customers</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zh-CN" altLang="en-US"/>
          </a:p>
        </p:txBody>
      </p:sp>
      <p:sp>
        <p:nvSpPr>
          <p:cNvPr id="8" name="矩形 7"/>
          <p:cNvSpPr/>
          <p:nvPr/>
        </p:nvSpPr>
        <p:spPr>
          <a:xfrm>
            <a:off x="1230630" y="904240"/>
            <a:ext cx="10574020" cy="163131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l">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First</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l">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Develop a </a:t>
            </a: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strategy</a:t>
            </a: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 &amp; a </a:t>
            </a: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plan</a:t>
            </a: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 for customer acquisition </a:t>
            </a:r>
            <a:r>
              <a:rPr lang="en-US" altLang="zh-CN" u="sng">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in the Internet Age</a:t>
            </a: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p:txBody>
      </p:sp>
      <p:sp>
        <p:nvSpPr>
          <p:cNvPr id="14" name="矩形 13"/>
          <p:cNvSpPr/>
          <p:nvPr/>
        </p:nvSpPr>
        <p:spPr>
          <a:xfrm>
            <a:off x="6795135" y="2797175"/>
            <a:ext cx="5008880" cy="374459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42950" lvl="1" indent="-285750" algn="l">
              <a:buFont typeface="Arial" panose="020B0604020202020204" pitchFamily="34" charset="0"/>
              <a:buChar char="•"/>
            </a:pPr>
            <a:r>
              <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For many small businesses, the </a:t>
            </a:r>
            <a:r>
              <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hardest thing</a:t>
            </a:r>
            <a:r>
              <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 is finding clients or getting customers. Customer acquisition is particularly difficult if your marketing budget is limited. Finding customers is one of the most difficult challenges for startup and established small businesses. </a:t>
            </a:r>
            <a:endPar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742950" lvl="1" indent="-285750" algn="l">
              <a:buFont typeface="Arial" panose="020B0604020202020204" pitchFamily="34" charset="0"/>
              <a:buChar char="•"/>
            </a:pPr>
            <a:endPar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742950" lvl="1" indent="-285750" algn="l">
              <a:buFont typeface="Arial" panose="020B0604020202020204" pitchFamily="34" charset="0"/>
              <a:buChar char="•"/>
            </a:pPr>
            <a:r>
              <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Having a great product or service that you’re sure many people will need isn’t good enough. Customers won’t find you, your store, your website, or your Facebook page just because you start a business. You have to go out and find potential customers and clients.</a:t>
            </a:r>
            <a:endPar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742950" lvl="1" indent="-285750" algn="l">
              <a:buFont typeface="Arial" panose="020B0604020202020204" pitchFamily="34" charset="0"/>
              <a:buChar char="•"/>
            </a:pPr>
            <a:endPar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742950" lvl="1" indent="-285750" algn="l">
              <a:buFont typeface="Arial" panose="020B0604020202020204" pitchFamily="34" charset="0"/>
              <a:buChar char="•"/>
            </a:pPr>
            <a:r>
              <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In fact, customer acquisition needs to be an ongoing focus for most businesses.  Even successful businesses will have customers or clients who stop buying for one reason or another. Those customers have to be replaced just to keep your business on an even keel. </a:t>
            </a:r>
            <a:endParaRPr lang="en-US" altLang="zh-CN" sz="1200">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p:txBody>
      </p:sp>
      <p:pic>
        <p:nvPicPr>
          <p:cNvPr id="110" name="图片 109"/>
          <p:cNvPicPr/>
          <p:nvPr/>
        </p:nvPicPr>
        <p:blipFill>
          <a:blip r:embed="rId1"/>
          <a:srcRect r="7827"/>
          <a:stretch>
            <a:fillRect/>
          </a:stretch>
        </p:blipFill>
        <p:spPr>
          <a:xfrm>
            <a:off x="1230630" y="2797175"/>
            <a:ext cx="5495925" cy="3744595"/>
          </a:xfrm>
          <a:prstGeom prst="rect">
            <a:avLst/>
          </a:prstGeom>
          <a:noFill/>
          <a:ln w="9525">
            <a:noFill/>
          </a:ln>
        </p:spPr>
      </p:pic>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171575" cy="90424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n>
                  <a:solidFill>
                    <a:srgbClr val="F7E1AF"/>
                  </a:solid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rPr>
              <a:t>H3</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黑体" panose="02010609060101010101" charset="-122"/>
              <a:cs typeface="Arial Black" panose="020B0A04020102020204" charset="0"/>
              <a:sym typeface="+mn-ea"/>
            </a:endParaRPr>
          </a:p>
        </p:txBody>
      </p:sp>
      <p:sp>
        <p:nvSpPr>
          <p:cNvPr id="2" name="文本框 1"/>
          <p:cNvSpPr txBox="1"/>
          <p:nvPr/>
        </p:nvSpPr>
        <p:spPr>
          <a:xfrm>
            <a:off x="1230630" y="0"/>
            <a:ext cx="10960735" cy="368300"/>
          </a:xfrm>
          <a:prstGeom prst="rect">
            <a:avLst/>
          </a:prstGeom>
          <a:solidFill>
            <a:srgbClr val="3A795F"/>
          </a:solidFill>
        </p:spPr>
        <p:txBody>
          <a:bodyPr wrap="square" rtlCol="0" anchor="t">
            <a:spAutoFit/>
          </a:bodyPr>
          <a:p>
            <a:pPr lvl="1" indent="0" algn="ctr">
              <a:buFont typeface="Arial" panose="020B0604020202020204" pitchFamily="34" charset="0"/>
              <a:buNone/>
            </a:pP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How to find customers</a:t>
            </a:r>
            <a:r>
              <a:rPr lang="en-US" altLang="zh-CN">
                <a:ln>
                  <a:noFill/>
                </a:ln>
                <a:solidFill>
                  <a:srgbClr val="F7E1AF"/>
                </a:solidFill>
                <a:effectLst/>
                <a:latin typeface="Arial Black" panose="020B0A04020102020204" charset="0"/>
                <a:ea typeface="微软雅黑" panose="020B0503020204020204" charset="-122"/>
                <a:cs typeface="Arial Black" panose="020B0A04020102020204" charset="0"/>
                <a:sym typeface="+mn-ea"/>
              </a:rPr>
              <a:t>?</a:t>
            </a:r>
            <a:endParaRPr lang="zh-CN" altLang="en-US"/>
          </a:p>
        </p:txBody>
      </p:sp>
      <p:sp>
        <p:nvSpPr>
          <p:cNvPr id="8" name="矩形 7"/>
          <p:cNvSpPr/>
          <p:nvPr/>
        </p:nvSpPr>
        <p:spPr>
          <a:xfrm>
            <a:off x="1230630" y="904240"/>
            <a:ext cx="10714990" cy="877570"/>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1" indent="0" algn="ctr">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A plan &amp; a strategy for Who? </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lvl="1" indent="0" algn="ctr">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For </a:t>
            </a: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Buyers&amp;Customer.</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p:txBody>
      </p:sp>
      <p:sp>
        <p:nvSpPr>
          <p:cNvPr id="9" name="矩形 8"/>
          <p:cNvSpPr/>
          <p:nvPr/>
        </p:nvSpPr>
        <p:spPr>
          <a:xfrm>
            <a:off x="1230630" y="1858010"/>
            <a:ext cx="4782820" cy="124650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l">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Primary</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742950" lvl="1" indent="-285750" algn="l">
              <a:buFont typeface="Arial" panose="020B0604020202020204" pitchFamily="34" charset="0"/>
              <a:buChar char="•"/>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who will to buy? </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742950" lvl="1" indent="-285750" algn="l">
              <a:buFont typeface="Arial" panose="020B0604020202020204" pitchFamily="34" charset="0"/>
              <a:buChar char="•"/>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Who would make the ideal customer.</a:t>
            </a:r>
            <a:endParaRPr lang="zh-CN" altLang="en-US"/>
          </a:p>
        </p:txBody>
      </p:sp>
      <p:pic>
        <p:nvPicPr>
          <p:cNvPr id="104" name="图片 103"/>
          <p:cNvPicPr/>
          <p:nvPr/>
        </p:nvPicPr>
        <p:blipFill>
          <a:blip r:embed="rId1">
            <a:clrChange>
              <a:clrFrom>
                <a:srgbClr val="FFFFFF">
                  <a:alpha val="100000"/>
                </a:srgbClr>
              </a:clrFrom>
              <a:clrTo>
                <a:srgbClr val="FFFFFF">
                  <a:alpha val="100000"/>
                  <a:alpha val="0"/>
                </a:srgbClr>
              </a:clrTo>
            </a:clrChange>
          </a:blip>
          <a:srcRect l="14721" t="8193" r="14557" b="7327"/>
          <a:stretch>
            <a:fillRect/>
          </a:stretch>
        </p:blipFill>
        <p:spPr>
          <a:xfrm>
            <a:off x="1247140" y="3222625"/>
            <a:ext cx="4766310" cy="3218180"/>
          </a:xfrm>
          <a:prstGeom prst="rect">
            <a:avLst/>
          </a:prstGeom>
          <a:noFill/>
          <a:ln w="38100">
            <a:solidFill>
              <a:srgbClr val="3A795F"/>
            </a:solidFill>
          </a:ln>
        </p:spPr>
      </p:pic>
      <p:sp>
        <p:nvSpPr>
          <p:cNvPr id="12" name="矩形 11"/>
          <p:cNvSpPr/>
          <p:nvPr/>
        </p:nvSpPr>
        <p:spPr>
          <a:xfrm>
            <a:off x="6445250" y="1858010"/>
            <a:ext cx="5500370" cy="1237615"/>
          </a:xfrm>
          <a:prstGeom prst="rect">
            <a:avLst/>
          </a:prstGeom>
          <a:solidFill>
            <a:srgbClr val="3A7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1" indent="0" algn="l">
              <a:buFont typeface="Arial" panose="020B0604020202020204" pitchFamily="34" charset="0"/>
              <a:buNone/>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Secondary</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742950" lvl="1" indent="-285750" algn="l">
              <a:buFont typeface="Arial" panose="020B0604020202020204" pitchFamily="34" charset="0"/>
              <a:buChar char="•"/>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Study your successful competitors.</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a:p>
            <a:pPr marL="742950" lvl="1" indent="-285750" algn="l">
              <a:buFont typeface="Arial" panose="020B0604020202020204" pitchFamily="34" charset="0"/>
              <a:buChar char="•"/>
            </a:pPr>
            <a:r>
              <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rPr>
              <a:t>What works for your competitors may work just as well for you.</a:t>
            </a:r>
            <a:endParaRPr lang="en-US" altLang="zh-CN">
              <a:ln>
                <a:noFill/>
              </a:ln>
              <a:solidFill>
                <a:srgbClr val="F7E1AF"/>
              </a:solidFill>
              <a:effectLst>
                <a:outerShdw blurRad="38100" dist="38100" dir="2700000" algn="tl">
                  <a:srgbClr val="000000">
                    <a:alpha val="43137"/>
                  </a:srgbClr>
                </a:outerShdw>
              </a:effectLst>
              <a:latin typeface="Arial Black" panose="020B0A04020102020204" charset="0"/>
              <a:ea typeface="微软雅黑" panose="020B0503020204020204" charset="-122"/>
              <a:cs typeface="Arial Black" panose="020B0A04020102020204" charset="0"/>
              <a:sym typeface="+mn-ea"/>
            </a:endParaRPr>
          </a:p>
        </p:txBody>
      </p:sp>
      <p:pic>
        <p:nvPicPr>
          <p:cNvPr id="13" name="图片 12" descr="图片1"/>
          <p:cNvPicPr>
            <a:picLocks noChangeAspect="1"/>
          </p:cNvPicPr>
          <p:nvPr/>
        </p:nvPicPr>
        <p:blipFill>
          <a:blip r:embed="rId2"/>
          <a:stretch>
            <a:fillRect/>
          </a:stretch>
        </p:blipFill>
        <p:spPr>
          <a:xfrm>
            <a:off x="6445885" y="3187700"/>
            <a:ext cx="5499735" cy="3295650"/>
          </a:xfrm>
          <a:prstGeom prst="rect">
            <a:avLst/>
          </a:prstGeom>
        </p:spPr>
      </p:pic>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51398702130_1_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51401129149_1_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7054</Words>
  <Application>WPS 演示</Application>
  <PresentationFormat>宽屏</PresentationFormat>
  <Paragraphs>315</Paragraphs>
  <Slides>16</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宋体</vt:lpstr>
      <vt:lpstr>Wingdings</vt:lpstr>
      <vt:lpstr>Wingdings</vt:lpstr>
      <vt:lpstr>Arial Black</vt:lpstr>
      <vt:lpstr>方正粗黑宋简体</vt:lpstr>
      <vt:lpstr>黑体</vt:lpstr>
      <vt:lpstr>微软雅黑</vt:lpstr>
      <vt:lpstr>Arial Unicode MS</vt:lpstr>
      <vt:lpstr>Calibri</vt:lpstr>
      <vt:lpstr>Office 主题​​</vt:lpstr>
      <vt:lpstr>How to enter the global market？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won</cp:lastModifiedBy>
  <cp:revision>303</cp:revision>
  <dcterms:created xsi:type="dcterms:W3CDTF">2019-06-19T02:08:00Z</dcterms:created>
  <dcterms:modified xsi:type="dcterms:W3CDTF">2022-05-02T13:49:13Z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ICV">
    <vt:lpwstr>E6096E78998D4A7B94AF50C4879BDED8</vt:lpwstr>
  </property>
</Properties>
</file>